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8" r:id="rId3"/>
    <p:sldId id="300" r:id="rId4"/>
    <p:sldId id="301" r:id="rId5"/>
    <p:sldId id="299" r:id="rId6"/>
    <p:sldId id="258" r:id="rId7"/>
    <p:sldId id="259" r:id="rId8"/>
    <p:sldId id="260" r:id="rId9"/>
    <p:sldId id="262" r:id="rId10"/>
    <p:sldId id="263" r:id="rId11"/>
    <p:sldId id="273" r:id="rId12"/>
    <p:sldId id="274" r:id="rId13"/>
    <p:sldId id="275" r:id="rId14"/>
    <p:sldId id="276" r:id="rId15"/>
    <p:sldId id="279" r:id="rId16"/>
    <p:sldId id="303" r:id="rId17"/>
    <p:sldId id="306" r:id="rId18"/>
    <p:sldId id="304" r:id="rId19"/>
    <p:sldId id="271" r:id="rId20"/>
    <p:sldId id="272" r:id="rId21"/>
    <p:sldId id="305" r:id="rId22"/>
    <p:sldId id="266" r:id="rId23"/>
    <p:sldId id="267" r:id="rId24"/>
    <p:sldId id="268" r:id="rId25"/>
    <p:sldId id="269" r:id="rId26"/>
    <p:sldId id="270" r:id="rId27"/>
    <p:sldId id="280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5" r:id="rId42"/>
    <p:sldId id="296" r:id="rId43"/>
    <p:sldId id="30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F2C3"/>
    <a:srgbClr val="BADD7A"/>
    <a:srgbClr val="41D28D"/>
    <a:srgbClr val="61DDDD"/>
    <a:srgbClr val="C3E77E"/>
    <a:srgbClr val="81BAF2"/>
    <a:srgbClr val="6AD9AF"/>
    <a:srgbClr val="64DEDD"/>
    <a:srgbClr val="62F2E3"/>
    <a:srgbClr val="B4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/>
    <p:restoredTop sz="94663"/>
  </p:normalViewPr>
  <p:slideViewPr>
    <p:cSldViewPr snapToGrid="0" snapToObjects="1" showGuides="1">
      <p:cViewPr varScale="1">
        <p:scale>
          <a:sx n="117" d="100"/>
          <a:sy n="117" d="100"/>
        </p:scale>
        <p:origin x="544" y="176"/>
      </p:cViewPr>
      <p:guideLst>
        <p:guide orient="horz" pos="1162"/>
        <p:guide pos="3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4E2B4-4DC1-EC46-946D-F7DA6FBB6DD1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12F1-420F-CC4C-B90B-5A0585489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8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9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33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www.mentimeter.com</a:t>
            </a:r>
            <a:r>
              <a:rPr lang="en-US" dirty="0"/>
              <a:t>/s/0140ca185d57819c0978813d0a7cb8dc/dd968b36a040#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7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www.mentimeter.com</a:t>
            </a:r>
            <a:r>
              <a:rPr lang="en-US" dirty="0"/>
              <a:t>/s/0140ca185d57819c0978813d0a7cb8dc/dd968b36a040#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4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www.mentimeter.com</a:t>
            </a:r>
            <a:r>
              <a:rPr lang="en-US" dirty="0"/>
              <a:t>/s/0140ca185d57819c0978813d0a7cb8dc/dd968b36a040#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2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Baskerville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8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Bloody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3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www.mentimeter.com</a:t>
            </a:r>
            <a:r>
              <a:rPr lang="en-US" dirty="0"/>
              <a:t>/s/0140ca185d57819c0978813d0a7cb8dc/dd968b36a040#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12F1-420F-CC4C-B90B-5A0585489D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7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0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3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0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1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5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2B4E-F8E7-1E4A-AEAA-E3933676E6FD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0006-FAB4-6D4F-BC5E-77057F0FF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0468"/>
            <a:ext cx="9144000" cy="1037064"/>
          </a:xfrm>
        </p:spPr>
        <p:txBody>
          <a:bodyPr anchor="ctr"/>
          <a:lstStyle/>
          <a:p>
            <a:r>
              <a:rPr lang="nl-NL" dirty="0"/>
              <a:t>typografie</a:t>
            </a:r>
          </a:p>
        </p:txBody>
      </p:sp>
    </p:spTree>
    <p:extLst>
      <p:ext uri="{BB962C8B-B14F-4D97-AF65-F5344CB8AC3E}">
        <p14:creationId xmlns:p14="http://schemas.microsoft.com/office/powerpoint/2010/main" val="190108235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i="1" dirty="0" err="1"/>
              <a:t>verschillende</a:t>
            </a:r>
            <a:r>
              <a:rPr lang="en-GB" i="1" dirty="0"/>
              <a:t> </a:t>
            </a:r>
            <a:r>
              <a:rPr lang="en-GB" i="1" dirty="0" err="1"/>
              <a:t>lettertypes</a:t>
            </a:r>
            <a:endParaRPr lang="en-GB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0914" y="1597996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4548" y="1271860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199" y="1441391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198" y="1743917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52738" y="2023547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>
                <a:latin typeface="Curlz MT" charset="0"/>
                <a:ea typeface="Curlz MT" charset="0"/>
                <a:cs typeface="Curlz MT" charset="0"/>
              </a:rPr>
              <a:t>g</a:t>
            </a:r>
            <a:endParaRPr lang="en-GB" sz="9600" spc="1000" dirty="0">
              <a:latin typeface="Curlz MT" charset="0"/>
              <a:ea typeface="Curlz MT" charset="0"/>
              <a:cs typeface="Curlz MT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08220" y="1657398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flipH="1">
            <a:off x="6482079" y="1851920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flipH="1">
            <a:off x="7682596" y="2122603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f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flipH="1">
            <a:off x="8121649" y="2436949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 err="1">
                <a:latin typeface="Curlz MT" charset="0"/>
                <a:ea typeface="Curlz MT" charset="0"/>
                <a:cs typeface="Curlz MT" charset="0"/>
              </a:rPr>
              <a:t>i</a:t>
            </a:r>
            <a:endParaRPr lang="en-GB" sz="9600" spc="1000" dirty="0">
              <a:latin typeface="Curlz MT" charset="0"/>
              <a:ea typeface="Curlz MT" charset="0"/>
              <a:cs typeface="Curlz MT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flipH="1">
            <a:off x="8675455" y="2111186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>
                <a:latin typeface="Curlz MT" charset="0"/>
                <a:ea typeface="Curlz MT" charset="0"/>
                <a:cs typeface="Curlz MT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0323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61536" y="1087396"/>
            <a:ext cx="9868928" cy="4124368"/>
            <a:chOff x="1161536" y="1087396"/>
            <a:chExt cx="9868928" cy="412436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3505200" y="2867368"/>
              <a:ext cx="5181600" cy="6481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8000" dirty="0">
                  <a:latin typeface="Brush Script MT" charset="0"/>
                  <a:ea typeface="Brush Script MT" charset="0"/>
                  <a:cs typeface="Brush Script MT" charset="0"/>
                </a:rPr>
                <a:t>van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161536" y="3886201"/>
              <a:ext cx="986892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500" spc="300" dirty="0" err="1">
                  <a:latin typeface="Didot" charset="0"/>
                  <a:ea typeface="Didot" charset="0"/>
                  <a:cs typeface="Didot" charset="0"/>
                </a:rPr>
                <a:t>Typografie</a:t>
              </a:r>
              <a:endParaRPr lang="en-GB" sz="11500" spc="300" dirty="0">
                <a:latin typeface="Didot" charset="0"/>
                <a:ea typeface="Didot" charset="0"/>
                <a:cs typeface="Didot" charset="0"/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2411626" y="1087396"/>
              <a:ext cx="7368748" cy="17423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8800" spc="300" dirty="0" err="1">
                  <a:latin typeface="Helvetica" charset="0"/>
                  <a:ea typeface="Helvetica" charset="0"/>
                  <a:cs typeface="Helvetica" charset="0"/>
                </a:rPr>
                <a:t>Anatomie</a:t>
              </a:r>
              <a:endParaRPr lang="en-GB" sz="8800" spc="3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73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501183" y="1865874"/>
            <a:ext cx="1451920" cy="35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x-</a:t>
            </a:r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hoogte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75487" y="2310714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5487" y="1717589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5487" y="1495168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75487" y="4300152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75487" y="4930347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75487" y="3886202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75487" y="5331942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161536" y="1087396"/>
            <a:ext cx="9868928" cy="4124368"/>
            <a:chOff x="1161536" y="1087396"/>
            <a:chExt cx="9868928" cy="412436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3505200" y="2867368"/>
              <a:ext cx="5181600" cy="6481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8000" dirty="0">
                  <a:latin typeface="Brush Script MT" charset="0"/>
                  <a:ea typeface="Brush Script MT" charset="0"/>
                  <a:cs typeface="Brush Script MT" charset="0"/>
                </a:rPr>
                <a:t>van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161536" y="3886201"/>
              <a:ext cx="986892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500" spc="300" dirty="0" err="1">
                  <a:latin typeface="Didot" charset="0"/>
                  <a:ea typeface="Didot" charset="0"/>
                  <a:cs typeface="Didot" charset="0"/>
                </a:rPr>
                <a:t>Typografie</a:t>
              </a:r>
              <a:endParaRPr lang="en-GB" sz="11500" spc="300" dirty="0">
                <a:latin typeface="Didot" charset="0"/>
                <a:ea typeface="Didot" charset="0"/>
                <a:cs typeface="Didot" charset="0"/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2411626" y="1087396"/>
              <a:ext cx="7368748" cy="17423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8800" spc="300" dirty="0" err="1">
                  <a:latin typeface="Helvetica" charset="0"/>
                  <a:ea typeface="Helvetica" charset="0"/>
                  <a:cs typeface="Helvetica" charset="0"/>
                </a:rPr>
                <a:t>Anatomie</a:t>
              </a:r>
              <a:endParaRPr lang="en-GB" sz="8800" spc="3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10511480" y="4300152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kapitaal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hoogte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97" y="1977082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basislijn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03795" y="898404"/>
            <a:ext cx="1451920" cy="435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stok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53280" y="5338219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staart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24521" y="3174353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vlag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165837" y="5334636"/>
            <a:ext cx="858684" cy="63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oog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38897" y="4300152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stokhoogte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616513" y="492756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staartlengte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5400000">
            <a:off x="5415309" y="1340729"/>
            <a:ext cx="292197" cy="288000"/>
            <a:chOff x="6809601" y="243341"/>
            <a:chExt cx="292197" cy="288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6200000">
            <a:off x="6292965" y="5160669"/>
            <a:ext cx="292197" cy="288000"/>
            <a:chOff x="6809601" y="243341"/>
            <a:chExt cx="292197" cy="2880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066905" y="5381468"/>
            <a:ext cx="292197" cy="288000"/>
            <a:chOff x="6809601" y="243341"/>
            <a:chExt cx="292197" cy="2880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16200000">
            <a:off x="8059237" y="3492991"/>
            <a:ext cx="292197" cy="288000"/>
            <a:chOff x="6809601" y="243341"/>
            <a:chExt cx="292197" cy="2880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4559550" y="267833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41D28D"/>
                </a:solidFill>
                <a:latin typeface="Calibri" charset="0"/>
                <a:ea typeface="Calibri" charset="0"/>
                <a:cs typeface="Calibri" charset="0"/>
              </a:rPr>
              <a:t>SCRIPT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499011" y="923669"/>
            <a:ext cx="1647835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1" dirty="0">
                <a:solidFill>
                  <a:srgbClr val="61DDDD"/>
                </a:solidFill>
                <a:latin typeface="Calibri" charset="0"/>
                <a:ea typeface="Calibri" charset="0"/>
                <a:cs typeface="Calibri" charset="0"/>
              </a:rPr>
              <a:t>SCHREEFLOZE</a:t>
            </a:r>
            <a:r>
              <a:rPr lang="en-GB" sz="1800" b="1" dirty="0">
                <a:solidFill>
                  <a:srgbClr val="61DDD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GB" sz="1800" b="1" dirty="0">
                <a:solidFill>
                  <a:srgbClr val="61DDDD"/>
                </a:solidFill>
                <a:latin typeface="Calibri" charset="0"/>
                <a:ea typeface="Calibri" charset="0"/>
                <a:cs typeface="Calibri" charset="0"/>
              </a:rPr>
              <a:t>LETTER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414864" y="3303161"/>
            <a:ext cx="1731981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BADD7A"/>
                </a:solidFill>
                <a:latin typeface="Calibri" charset="0"/>
                <a:ea typeface="Calibri" charset="0"/>
                <a:cs typeface="Calibri" charset="0"/>
              </a:rPr>
              <a:t>SCHREEFLETTER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575487" y="3886201"/>
            <a:ext cx="0" cy="14535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616513" y="3886201"/>
            <a:ext cx="0" cy="10413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0616513" y="4967416"/>
            <a:ext cx="0" cy="36452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616513" y="1706831"/>
            <a:ext cx="0" cy="62401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 rot="5400000">
            <a:off x="4222431" y="5387481"/>
            <a:ext cx="292197" cy="288000"/>
            <a:chOff x="6809601" y="243341"/>
            <a:chExt cx="292197" cy="2880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le 1"/>
          <p:cNvSpPr txBox="1">
            <a:spLocks/>
          </p:cNvSpPr>
          <p:nvPr/>
        </p:nvSpPr>
        <p:spPr>
          <a:xfrm>
            <a:off x="4405184" y="5338219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staart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19273" y="5397491"/>
            <a:ext cx="292197" cy="288000"/>
            <a:chOff x="6809601" y="243341"/>
            <a:chExt cx="292197" cy="2880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itle 1"/>
          <p:cNvSpPr txBox="1">
            <a:spLocks/>
          </p:cNvSpPr>
          <p:nvPr/>
        </p:nvSpPr>
        <p:spPr>
          <a:xfrm>
            <a:off x="3008972" y="1185214"/>
            <a:ext cx="858684" cy="333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ophaal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867656" y="1122570"/>
            <a:ext cx="1160357" cy="39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neerhaal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210905" y="2443512"/>
            <a:ext cx="1526873" cy="416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dwarsstreep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 rot="5400000">
            <a:off x="3388981" y="1506876"/>
            <a:ext cx="292197" cy="288000"/>
            <a:chOff x="6809601" y="243341"/>
            <a:chExt cx="292197" cy="2880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155655" y="1492973"/>
            <a:ext cx="292197" cy="288000"/>
            <a:chOff x="6809601" y="243341"/>
            <a:chExt cx="292197" cy="2880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>
            <a:off x="3942067" y="2080219"/>
            <a:ext cx="0" cy="473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3505200" y="3739063"/>
            <a:ext cx="292197" cy="288000"/>
            <a:chOff x="6809601" y="243341"/>
            <a:chExt cx="292197" cy="28800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itle 1"/>
          <p:cNvSpPr txBox="1">
            <a:spLocks/>
          </p:cNvSpPr>
          <p:nvPr/>
        </p:nvSpPr>
        <p:spPr>
          <a:xfrm>
            <a:off x="3065916" y="330316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schreef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 rot="5400000">
            <a:off x="6796329" y="5041844"/>
            <a:ext cx="292197" cy="288000"/>
            <a:chOff x="6809601" y="243341"/>
            <a:chExt cx="292197" cy="2880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6826936" y="515424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schreef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332104" y="1503725"/>
            <a:ext cx="0" cy="473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5902762" y="1009802"/>
            <a:ext cx="858684" cy="63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oog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 rot="5400000">
            <a:off x="7771236" y="3883063"/>
            <a:ext cx="292197" cy="288000"/>
            <a:chOff x="6809601" y="243341"/>
            <a:chExt cx="292197" cy="288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itle 1"/>
          <p:cNvSpPr txBox="1">
            <a:spLocks/>
          </p:cNvSpPr>
          <p:nvPr/>
        </p:nvSpPr>
        <p:spPr>
          <a:xfrm>
            <a:off x="7024521" y="3534554"/>
            <a:ext cx="1451920" cy="435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stok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8229529" y="117741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romp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8686800" y="1707617"/>
            <a:ext cx="292197" cy="288000"/>
            <a:chOff x="6809601" y="243341"/>
            <a:chExt cx="292197" cy="28800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93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575487" y="2310714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5487" y="1717589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5487" y="1495168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75487" y="4300152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75487" y="4930347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75487" y="3886202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75487" y="5331942"/>
            <a:ext cx="904102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161536" y="1087396"/>
            <a:ext cx="9868928" cy="4124368"/>
            <a:chOff x="1161536" y="1087396"/>
            <a:chExt cx="9868928" cy="412436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3505200" y="2867368"/>
              <a:ext cx="5181600" cy="6481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8000" dirty="0">
                  <a:latin typeface="Brush Script MT" charset="0"/>
                  <a:ea typeface="Brush Script MT" charset="0"/>
                  <a:cs typeface="Brush Script MT" charset="0"/>
                </a:rPr>
                <a:t>van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161536" y="3886201"/>
              <a:ext cx="986892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500" spc="300" dirty="0" err="1">
                  <a:latin typeface="Didot" charset="0"/>
                  <a:ea typeface="Didot" charset="0"/>
                  <a:cs typeface="Didot" charset="0"/>
                </a:rPr>
                <a:t>Typografie</a:t>
              </a:r>
              <a:endParaRPr lang="en-GB" sz="11500" spc="300" dirty="0">
                <a:latin typeface="Didot" charset="0"/>
                <a:ea typeface="Didot" charset="0"/>
                <a:cs typeface="Didot" charset="0"/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2411626" y="1087396"/>
              <a:ext cx="7368748" cy="17423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8800" spc="300" dirty="0" err="1">
                  <a:latin typeface="Helvetica" charset="0"/>
                  <a:ea typeface="Helvetica" charset="0"/>
                  <a:cs typeface="Helvetica" charset="0"/>
                </a:rPr>
                <a:t>Anatomie</a:t>
              </a:r>
              <a:endParaRPr lang="en-GB" sz="8800" spc="3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4703795" y="898404"/>
            <a:ext cx="1451920" cy="435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78F2C3"/>
                </a:solidFill>
                <a:latin typeface="Calibri" charset="0"/>
                <a:ea typeface="Calibri" charset="0"/>
                <a:cs typeface="Calibri" charset="0"/>
              </a:rPr>
              <a:t>stok</a:t>
            </a:r>
            <a:endParaRPr lang="en-GB" sz="1800" dirty="0">
              <a:solidFill>
                <a:srgbClr val="78F2C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53280" y="5338219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78F2C3"/>
                </a:solidFill>
                <a:latin typeface="Calibri" charset="0"/>
                <a:ea typeface="Calibri" charset="0"/>
                <a:cs typeface="Calibri" charset="0"/>
              </a:rPr>
              <a:t>staart</a:t>
            </a:r>
            <a:endParaRPr lang="en-GB" sz="1800" dirty="0">
              <a:solidFill>
                <a:srgbClr val="78F2C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5400000">
            <a:off x="5415309" y="1340729"/>
            <a:ext cx="292197" cy="288000"/>
            <a:chOff x="6809601" y="243341"/>
            <a:chExt cx="292197" cy="288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066905" y="5381468"/>
            <a:ext cx="292197" cy="288000"/>
            <a:chOff x="6809601" y="243341"/>
            <a:chExt cx="292197" cy="2880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4559550" y="267833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41D28D"/>
                </a:solidFill>
                <a:latin typeface="Calibri" charset="0"/>
                <a:ea typeface="Calibri" charset="0"/>
                <a:cs typeface="Calibri" charset="0"/>
              </a:rPr>
              <a:t>SCRIPT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499011" y="923669"/>
            <a:ext cx="1606215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1" dirty="0">
                <a:solidFill>
                  <a:srgbClr val="61DDDD"/>
                </a:solidFill>
                <a:latin typeface="Calibri" charset="0"/>
                <a:ea typeface="Calibri" charset="0"/>
                <a:cs typeface="Calibri" charset="0"/>
              </a:rPr>
              <a:t>SCHREEFLOZE</a:t>
            </a:r>
            <a:r>
              <a:rPr lang="en-GB" sz="1800" b="1" dirty="0">
                <a:solidFill>
                  <a:srgbClr val="61DDD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GB" sz="1800" b="1" dirty="0">
                <a:solidFill>
                  <a:srgbClr val="61DDDD"/>
                </a:solidFill>
                <a:latin typeface="Calibri" charset="0"/>
                <a:ea typeface="Calibri" charset="0"/>
                <a:cs typeface="Calibri" charset="0"/>
              </a:rPr>
              <a:t>LETTER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414864" y="3303161"/>
            <a:ext cx="1690361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BADD7A"/>
                </a:solidFill>
                <a:latin typeface="Calibri" charset="0"/>
                <a:ea typeface="Calibri" charset="0"/>
                <a:cs typeface="Calibri" charset="0"/>
              </a:rPr>
              <a:t>SCHREEFLETTER</a:t>
            </a:r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4222431" y="5387481"/>
            <a:ext cx="292197" cy="288000"/>
            <a:chOff x="6809601" y="243341"/>
            <a:chExt cx="292197" cy="2880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le 1"/>
          <p:cNvSpPr txBox="1">
            <a:spLocks/>
          </p:cNvSpPr>
          <p:nvPr/>
        </p:nvSpPr>
        <p:spPr>
          <a:xfrm>
            <a:off x="4405184" y="5338219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78F2C3"/>
                </a:solidFill>
                <a:latin typeface="Calibri" charset="0"/>
                <a:ea typeface="Calibri" charset="0"/>
                <a:cs typeface="Calibri" charset="0"/>
              </a:rPr>
              <a:t>staart</a:t>
            </a:r>
            <a:endParaRPr lang="en-GB" sz="1800" dirty="0">
              <a:solidFill>
                <a:srgbClr val="78F2C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19273" y="5397491"/>
            <a:ext cx="292197" cy="288000"/>
            <a:chOff x="6809601" y="243341"/>
            <a:chExt cx="292197" cy="2880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505200" y="3739063"/>
            <a:ext cx="292197" cy="288000"/>
            <a:chOff x="6809601" y="243341"/>
            <a:chExt cx="292197" cy="28800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itle 1"/>
          <p:cNvSpPr txBox="1">
            <a:spLocks/>
          </p:cNvSpPr>
          <p:nvPr/>
        </p:nvSpPr>
        <p:spPr>
          <a:xfrm>
            <a:off x="3065916" y="330316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78F2C3"/>
                </a:solidFill>
                <a:latin typeface="Calibri" charset="0"/>
                <a:ea typeface="Calibri" charset="0"/>
                <a:cs typeface="Calibri" charset="0"/>
              </a:rPr>
              <a:t>schreef</a:t>
            </a:r>
            <a:endParaRPr lang="en-GB" sz="1800" dirty="0">
              <a:solidFill>
                <a:srgbClr val="78F2C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 rot="5400000">
            <a:off x="6796329" y="5041844"/>
            <a:ext cx="292197" cy="288000"/>
            <a:chOff x="6809601" y="243341"/>
            <a:chExt cx="292197" cy="2880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6826936" y="515424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solidFill>
                  <a:srgbClr val="78F2C3"/>
                </a:solidFill>
                <a:latin typeface="Calibri" charset="0"/>
                <a:ea typeface="Calibri" charset="0"/>
                <a:cs typeface="Calibri" charset="0"/>
              </a:rPr>
              <a:t>schreef</a:t>
            </a:r>
            <a:endParaRPr lang="en-GB" sz="1800" dirty="0">
              <a:solidFill>
                <a:srgbClr val="78F2C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 rot="5400000">
            <a:off x="7771236" y="3883063"/>
            <a:ext cx="292197" cy="288000"/>
            <a:chOff x="6809601" y="243341"/>
            <a:chExt cx="292197" cy="2880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7024521" y="3534554"/>
            <a:ext cx="1451920" cy="435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78F2C3"/>
                </a:solidFill>
                <a:latin typeface="Calibri" charset="0"/>
                <a:ea typeface="Calibri" charset="0"/>
                <a:cs typeface="Calibri" charset="0"/>
              </a:rPr>
              <a:t>stok</a:t>
            </a:r>
            <a:endParaRPr lang="en-GB" sz="1800" dirty="0">
              <a:solidFill>
                <a:srgbClr val="78F2C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80" y="1334275"/>
            <a:ext cx="7378616" cy="4543200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10501183" y="1865874"/>
            <a:ext cx="1451920" cy="35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x-</a:t>
            </a:r>
            <a:r>
              <a:rPr lang="en-GB" sz="1800" dirty="0" err="1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hoogte</a:t>
            </a:r>
            <a:endParaRPr lang="en-GB" sz="1800" dirty="0">
              <a:solidFill>
                <a:srgbClr val="6AD9A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0616513" y="1706831"/>
            <a:ext cx="0" cy="62401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17158" y="6869921"/>
            <a:ext cx="3663172" cy="6395414"/>
            <a:chOff x="317158" y="231293"/>
            <a:chExt cx="3663172" cy="6395414"/>
          </a:xfrm>
        </p:grpSpPr>
        <p:sp>
          <p:nvSpPr>
            <p:cNvPr id="52" name="Rectangle 51"/>
            <p:cNvSpPr/>
            <p:nvPr/>
          </p:nvSpPr>
          <p:spPr>
            <a:xfrm>
              <a:off x="317158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7819" y="1362213"/>
              <a:ext cx="3461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latin typeface="Didot" charset="0"/>
                  <a:ea typeface="Didot" charset="0"/>
                  <a:cs typeface="Didot" charset="0"/>
                </a:rPr>
                <a:t>Schreefletter</a:t>
              </a:r>
              <a:endParaRPr lang="en-GB" sz="3600" dirty="0">
                <a:latin typeface="Didot" charset="0"/>
                <a:ea typeface="Didot" charset="0"/>
                <a:cs typeface="Didot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7819" y="3356618"/>
              <a:ext cx="3461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300" dirty="0" err="1">
                  <a:latin typeface="Baskerville Old Face" charset="0"/>
                  <a:ea typeface="Baskerville Old Face" charset="0"/>
                  <a:cs typeface="Baskerville Old Face" charset="0"/>
                </a:rPr>
                <a:t>betrouwbaar</a:t>
              </a:r>
              <a:endParaRPr lang="en-GB" sz="3200" spc="300" dirty="0">
                <a:latin typeface="Baskerville Old Face" charset="0"/>
                <a:ea typeface="Baskerville Old Face" charset="0"/>
                <a:cs typeface="Baskerville Old Face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819" y="4226078"/>
              <a:ext cx="3461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300" dirty="0" err="1">
                  <a:latin typeface="Times New Roman" charset="0"/>
                  <a:ea typeface="Times New Roman" charset="0"/>
                  <a:cs typeface="Times New Roman" charset="0"/>
                </a:rPr>
                <a:t>traditioneel</a:t>
              </a:r>
              <a:endParaRPr lang="en-GB" sz="3200" spc="3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7819" y="5129823"/>
              <a:ext cx="3461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300" dirty="0" err="1">
                  <a:latin typeface="Big Caslon Medium" charset="0"/>
                  <a:ea typeface="Big Caslon Medium" charset="0"/>
                  <a:cs typeface="Big Caslon Medium" charset="0"/>
                </a:rPr>
                <a:t>beschaafd</a:t>
              </a:r>
              <a:endParaRPr lang="en-GB" sz="3200" spc="300" dirty="0">
                <a:latin typeface="Big Caslon Medium" charset="0"/>
                <a:ea typeface="Big Caslon Medium" charset="0"/>
                <a:cs typeface="Big Caslon Medium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22602" y="2551475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07591" y="13265335"/>
            <a:ext cx="3719995" cy="6395414"/>
            <a:chOff x="4207591" y="231293"/>
            <a:chExt cx="3719995" cy="6395414"/>
          </a:xfrm>
        </p:grpSpPr>
        <p:sp>
          <p:nvSpPr>
            <p:cNvPr id="66" name="Rectangle 65"/>
            <p:cNvSpPr/>
            <p:nvPr/>
          </p:nvSpPr>
          <p:spPr>
            <a:xfrm>
              <a:off x="4264414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07591" y="1362213"/>
              <a:ext cx="3719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latin typeface="Helvetica" charset="0"/>
                  <a:ea typeface="Helvetica" charset="0"/>
                  <a:cs typeface="Helvetica" charset="0"/>
                </a:rPr>
                <a:t>Schreefloze</a:t>
              </a:r>
              <a:r>
                <a:rPr lang="en-GB" sz="3200" dirty="0">
                  <a:latin typeface="Helvetica" charset="0"/>
                  <a:ea typeface="Helvetica" charset="0"/>
                  <a:cs typeface="Helvetica" charset="0"/>
                </a:rPr>
                <a:t> letter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07591" y="3304366"/>
              <a:ext cx="371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spc="300" dirty="0">
                  <a:latin typeface="Calibri" charset="0"/>
                  <a:ea typeface="Calibri" charset="0"/>
                  <a:cs typeface="Calibri" charset="0"/>
                </a:rPr>
                <a:t>modern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07591" y="4200315"/>
              <a:ext cx="371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spc="300" dirty="0" err="1">
                  <a:latin typeface="Futura Medium" charset="0"/>
                  <a:ea typeface="Futura Medium" charset="0"/>
                  <a:cs typeface="Futura Medium" charset="0"/>
                </a:rPr>
                <a:t>simpel</a:t>
              </a:r>
              <a:endParaRPr lang="en-GB" sz="3600" spc="300" dirty="0"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07591" y="5077571"/>
              <a:ext cx="371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spc="300" dirty="0" err="1">
                  <a:latin typeface="Arial" charset="0"/>
                  <a:ea typeface="Arial" charset="0"/>
                  <a:cs typeface="Arial" charset="0"/>
                </a:rPr>
                <a:t>fris</a:t>
              </a:r>
              <a:endParaRPr lang="en-GB" sz="3600" spc="3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69859" y="2551475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211670" y="19660749"/>
            <a:ext cx="3663172" cy="6395414"/>
            <a:chOff x="8211670" y="231293"/>
            <a:chExt cx="3663172" cy="6395414"/>
          </a:xfrm>
        </p:grpSpPr>
        <p:sp>
          <p:nvSpPr>
            <p:cNvPr id="81" name="Rectangle 80"/>
            <p:cNvSpPr/>
            <p:nvPr/>
          </p:nvSpPr>
          <p:spPr>
            <a:xfrm>
              <a:off x="8211670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832047" y="1331435"/>
              <a:ext cx="2422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Brush Script MT" charset="0"/>
                  <a:ea typeface="Brush Script MT" charset="0"/>
                  <a:cs typeface="Brush Script MT" charset="0"/>
                </a:rPr>
                <a:t>Script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832047" y="3179706"/>
              <a:ext cx="2422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latin typeface="Edwardian Script ITC" charset="0"/>
                  <a:ea typeface="Edwardian Script ITC" charset="0"/>
                  <a:cs typeface="Edwardian Script ITC" charset="0"/>
                </a:rPr>
                <a:t>elegant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832047" y="4239867"/>
              <a:ext cx="2422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latin typeface="Pacifico" charset="0"/>
                  <a:ea typeface="Pacifico" charset="0"/>
                  <a:cs typeface="Pacifico" charset="0"/>
                </a:rPr>
                <a:t>creatief</a:t>
              </a:r>
              <a:endParaRPr lang="en-GB" sz="3600" dirty="0">
                <a:latin typeface="Pacifico" charset="0"/>
                <a:ea typeface="Pacifico" charset="0"/>
                <a:cs typeface="Pacifico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832047" y="5081927"/>
              <a:ext cx="2422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latin typeface="SignPainter HouseScript" charset="0"/>
                  <a:ea typeface="SignPainter HouseScript" charset="0"/>
                  <a:cs typeface="SignPainter HouseScript" charset="0"/>
                </a:rPr>
                <a:t>persoonlijk</a:t>
              </a:r>
              <a:endParaRPr lang="en-GB" sz="3600" dirty="0">
                <a:latin typeface="SignPainter HouseScript" charset="0"/>
                <a:ea typeface="SignPainter HouseScript" charset="0"/>
                <a:cs typeface="SignPainter HouseScript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17115" y="2551475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itle 1"/>
          <p:cNvSpPr txBox="1">
            <a:spLocks/>
          </p:cNvSpPr>
          <p:nvPr/>
        </p:nvSpPr>
        <p:spPr>
          <a:xfrm>
            <a:off x="8229529" y="1177411"/>
            <a:ext cx="1451920" cy="66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rgbClr val="6AD9AF"/>
                </a:solidFill>
                <a:latin typeface="Calibri" charset="0"/>
                <a:ea typeface="Calibri" charset="0"/>
                <a:cs typeface="Calibri" charset="0"/>
              </a:rPr>
              <a:t>romp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8686800" y="1707617"/>
            <a:ext cx="292197" cy="288000"/>
            <a:chOff x="6809601" y="243341"/>
            <a:chExt cx="292197" cy="2880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809601" y="531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>
              <a:off x="6957798" y="387341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079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158" y="231293"/>
            <a:ext cx="3663172" cy="6395414"/>
            <a:chOff x="317158" y="231293"/>
            <a:chExt cx="3663172" cy="6395414"/>
          </a:xfrm>
        </p:grpSpPr>
        <p:sp>
          <p:nvSpPr>
            <p:cNvPr id="13" name="Rectangle 12"/>
            <p:cNvSpPr/>
            <p:nvPr/>
          </p:nvSpPr>
          <p:spPr>
            <a:xfrm>
              <a:off x="317158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19" y="1362213"/>
              <a:ext cx="3461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latin typeface="Didot" charset="0"/>
                  <a:ea typeface="Didot" charset="0"/>
                  <a:cs typeface="Didot" charset="0"/>
                </a:rPr>
                <a:t>Schreefletter</a:t>
              </a:r>
              <a:endParaRPr lang="en-GB" sz="3600" dirty="0">
                <a:latin typeface="Didot" charset="0"/>
                <a:ea typeface="Didot" charset="0"/>
                <a:cs typeface="Didot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819" y="3356618"/>
              <a:ext cx="3461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300" dirty="0" err="1">
                  <a:latin typeface="Baskerville Old Face" charset="0"/>
                  <a:ea typeface="Baskerville Old Face" charset="0"/>
                  <a:cs typeface="Baskerville Old Face" charset="0"/>
                </a:rPr>
                <a:t>betrouwbaar</a:t>
              </a:r>
              <a:endParaRPr lang="en-GB" sz="3200" spc="300" dirty="0">
                <a:latin typeface="Baskerville Old Face" charset="0"/>
                <a:ea typeface="Baskerville Old Face" charset="0"/>
                <a:cs typeface="Baskerville Old Face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819" y="4226078"/>
              <a:ext cx="3461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300" dirty="0" err="1">
                  <a:latin typeface="Times New Roman" charset="0"/>
                  <a:ea typeface="Times New Roman" charset="0"/>
                  <a:cs typeface="Times New Roman" charset="0"/>
                </a:rPr>
                <a:t>traditioneel</a:t>
              </a:r>
              <a:endParaRPr lang="en-GB" sz="3200" spc="3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819" y="5129823"/>
              <a:ext cx="3461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300" dirty="0" err="1">
                  <a:latin typeface="Big Caslon Medium" charset="0"/>
                  <a:ea typeface="Big Caslon Medium" charset="0"/>
                  <a:cs typeface="Big Caslon Medium" charset="0"/>
                </a:rPr>
                <a:t>beschaafd</a:t>
              </a:r>
              <a:endParaRPr lang="en-GB" sz="3200" spc="300" dirty="0">
                <a:latin typeface="Big Caslon Medium" charset="0"/>
                <a:ea typeface="Big Caslon Medium" charset="0"/>
                <a:cs typeface="Big Caslon Medium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22602" y="2551475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07591" y="231293"/>
            <a:ext cx="3719995" cy="6395414"/>
            <a:chOff x="4207591" y="231293"/>
            <a:chExt cx="3719995" cy="6395414"/>
          </a:xfrm>
        </p:grpSpPr>
        <p:sp>
          <p:nvSpPr>
            <p:cNvPr id="15" name="Rectangle 14"/>
            <p:cNvSpPr/>
            <p:nvPr/>
          </p:nvSpPr>
          <p:spPr>
            <a:xfrm>
              <a:off x="4264414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07591" y="1362213"/>
              <a:ext cx="3719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latin typeface="Helvetica" charset="0"/>
                  <a:ea typeface="Helvetica" charset="0"/>
                  <a:cs typeface="Helvetica" charset="0"/>
                </a:rPr>
                <a:t>Schreefloze</a:t>
              </a:r>
              <a:r>
                <a:rPr lang="en-GB" sz="3200" dirty="0">
                  <a:latin typeface="Helvetica" charset="0"/>
                  <a:ea typeface="Helvetica" charset="0"/>
                  <a:cs typeface="Helvetica" charset="0"/>
                </a:rPr>
                <a:t> letter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07591" y="3304366"/>
              <a:ext cx="371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spc="300" dirty="0">
                  <a:latin typeface="Calibri" charset="0"/>
                  <a:ea typeface="Calibri" charset="0"/>
                  <a:cs typeface="Calibri" charset="0"/>
                </a:rPr>
                <a:t>modern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07591" y="4200315"/>
              <a:ext cx="371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spc="300" dirty="0" err="1">
                  <a:latin typeface="Futura Medium" charset="0"/>
                  <a:ea typeface="Futura Medium" charset="0"/>
                  <a:cs typeface="Futura Medium" charset="0"/>
                </a:rPr>
                <a:t>simpel</a:t>
              </a:r>
              <a:endParaRPr lang="en-GB" sz="3600" spc="300" dirty="0"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07591" y="5077571"/>
              <a:ext cx="371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spc="300" dirty="0" err="1">
                  <a:latin typeface="Arial" charset="0"/>
                  <a:ea typeface="Arial" charset="0"/>
                  <a:cs typeface="Arial" charset="0"/>
                </a:rPr>
                <a:t>fris</a:t>
              </a:r>
              <a:endParaRPr lang="en-GB" sz="3600" spc="3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69859" y="2551475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11670" y="231293"/>
            <a:ext cx="3663172" cy="6395414"/>
            <a:chOff x="8211670" y="231293"/>
            <a:chExt cx="3663172" cy="6395414"/>
          </a:xfrm>
        </p:grpSpPr>
        <p:sp>
          <p:nvSpPr>
            <p:cNvPr id="16" name="Rectangle 15"/>
            <p:cNvSpPr/>
            <p:nvPr/>
          </p:nvSpPr>
          <p:spPr>
            <a:xfrm>
              <a:off x="8211670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32047" y="1331435"/>
              <a:ext cx="2422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latin typeface="Brush Script MT" charset="0"/>
                  <a:ea typeface="Brush Script MT" charset="0"/>
                  <a:cs typeface="Brush Script MT" charset="0"/>
                </a:rPr>
                <a:t>Script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32047" y="3179706"/>
              <a:ext cx="2422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latin typeface="Edwardian Script ITC" charset="0"/>
                  <a:ea typeface="Edwardian Script ITC" charset="0"/>
                  <a:cs typeface="Edwardian Script ITC" charset="0"/>
                </a:rPr>
                <a:t>elegant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32047" y="4239867"/>
              <a:ext cx="2422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latin typeface="Pacifico" charset="0"/>
                  <a:ea typeface="Pacifico" charset="0"/>
                  <a:cs typeface="Pacifico" charset="0"/>
                </a:rPr>
                <a:t>creatief</a:t>
              </a:r>
              <a:endParaRPr lang="en-GB" sz="3600" dirty="0">
                <a:latin typeface="Pacifico" charset="0"/>
                <a:ea typeface="Pacifico" charset="0"/>
                <a:cs typeface="Pacifico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32047" y="5081927"/>
              <a:ext cx="2422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>
                  <a:latin typeface="SignPainter HouseScript" charset="0"/>
                  <a:ea typeface="SignPainter HouseScript" charset="0"/>
                  <a:cs typeface="SignPainter HouseScript" charset="0"/>
                </a:rPr>
                <a:t>persoonlijk</a:t>
              </a:r>
              <a:endParaRPr lang="en-GB" sz="3600" dirty="0">
                <a:latin typeface="SignPainter HouseScript" charset="0"/>
                <a:ea typeface="SignPainter HouseScript" charset="0"/>
                <a:cs typeface="SignPainter HouseScript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17115" y="2551475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9465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676280"/>
            <a:ext cx="9144000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err="1"/>
              <a:t>Waar</a:t>
            </a:r>
            <a:r>
              <a:rPr lang="en-GB" sz="6000" dirty="0"/>
              <a:t> </a:t>
            </a:r>
            <a:r>
              <a:rPr lang="en-GB" sz="6000" dirty="0" err="1"/>
              <a:t>denk</a:t>
            </a:r>
            <a:r>
              <a:rPr lang="en-GB" sz="6000" dirty="0"/>
              <a:t> </a:t>
            </a:r>
            <a:r>
              <a:rPr lang="en-GB" sz="6000" dirty="0" err="1"/>
              <a:t>jij</a:t>
            </a:r>
            <a:r>
              <a:rPr lang="en-GB" sz="6000" dirty="0"/>
              <a:t> </a:t>
            </a:r>
            <a:r>
              <a:rPr lang="en-GB" sz="6000" dirty="0" err="1"/>
              <a:t>aan</a:t>
            </a:r>
            <a:r>
              <a:rPr lang="en-GB" sz="6000" dirty="0"/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28325" y="3429000"/>
            <a:ext cx="9144000" cy="177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err="1"/>
              <a:t>pak</a:t>
            </a:r>
            <a:r>
              <a:rPr lang="en-GB" sz="2800" dirty="0"/>
              <a:t> je </a:t>
            </a:r>
            <a:r>
              <a:rPr lang="en-GB" sz="2800" dirty="0" err="1"/>
              <a:t>telefoon</a:t>
            </a:r>
            <a:r>
              <a:rPr lang="en-GB" sz="2800" dirty="0"/>
              <a:t> (of laptop)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ga</a:t>
            </a:r>
            <a:r>
              <a:rPr lang="en-GB" sz="2800" dirty="0"/>
              <a:t> </a:t>
            </a:r>
            <a:r>
              <a:rPr lang="en-GB" sz="2800" dirty="0" err="1"/>
              <a:t>naar</a:t>
            </a:r>
            <a:r>
              <a:rPr lang="en-GB" sz="2800" dirty="0"/>
              <a:t>:</a:t>
            </a:r>
          </a:p>
          <a:p>
            <a:pPr algn="ctr"/>
            <a:r>
              <a:rPr lang="en-GB" sz="2800" i="1" dirty="0"/>
              <a:t>www</a:t>
            </a:r>
            <a:r>
              <a:rPr lang="en-US" sz="2800" i="1" dirty="0"/>
              <a:t>.</a:t>
            </a:r>
            <a:r>
              <a:rPr lang="en-US" sz="2800" i="1" dirty="0" err="1"/>
              <a:t>menti.com</a:t>
            </a:r>
            <a:endParaRPr lang="en-GB" sz="28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115153" y="4034574"/>
            <a:ext cx="299572" cy="201092"/>
            <a:chOff x="2909788" y="4537524"/>
            <a:chExt cx="412444" cy="276860"/>
          </a:xfrm>
        </p:grpSpPr>
        <p:sp>
          <p:nvSpPr>
            <p:cNvPr id="7" name="Triangle 6"/>
            <p:cNvSpPr/>
            <p:nvPr/>
          </p:nvSpPr>
          <p:spPr>
            <a:xfrm rot="5400000">
              <a:off x="3064466" y="4556618"/>
              <a:ext cx="276860" cy="2386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/>
            <p:cNvSpPr/>
            <p:nvPr/>
          </p:nvSpPr>
          <p:spPr>
            <a:xfrm rot="5400000">
              <a:off x="2890694" y="4556618"/>
              <a:ext cx="276860" cy="2386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524000" y="6194189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ASSOCIATIES &amp; REPUTATIES</a:t>
            </a:r>
          </a:p>
        </p:txBody>
      </p:sp>
    </p:spTree>
    <p:extLst>
      <p:ext uri="{BB962C8B-B14F-4D97-AF65-F5344CB8AC3E}">
        <p14:creationId xmlns:p14="http://schemas.microsoft.com/office/powerpoint/2010/main" val="43503364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3544837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158" y="2676280"/>
            <a:ext cx="3544837" cy="540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err="1"/>
              <a:t>Waar</a:t>
            </a:r>
            <a:r>
              <a:rPr lang="en-GB" sz="6000" dirty="0"/>
              <a:t> </a:t>
            </a:r>
            <a:r>
              <a:rPr lang="en-GB" sz="6000" dirty="0" err="1"/>
              <a:t>denk</a:t>
            </a:r>
            <a:r>
              <a:rPr lang="en-GB" sz="6000" dirty="0"/>
              <a:t> </a:t>
            </a:r>
            <a:r>
              <a:rPr lang="en-GB" sz="6000" dirty="0" err="1"/>
              <a:t>jij</a:t>
            </a:r>
            <a:r>
              <a:rPr lang="en-GB" sz="6000" dirty="0"/>
              <a:t> </a:t>
            </a:r>
            <a:r>
              <a:rPr lang="en-GB" sz="6000" dirty="0" err="1"/>
              <a:t>aan</a:t>
            </a:r>
            <a:r>
              <a:rPr lang="en-GB" sz="6000" dirty="0"/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117" y="2861771"/>
            <a:ext cx="3072767" cy="122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err="1"/>
              <a:t>pak</a:t>
            </a:r>
            <a:r>
              <a:rPr lang="en-GB" sz="1400" dirty="0"/>
              <a:t> je </a:t>
            </a:r>
            <a:r>
              <a:rPr lang="en-GB" sz="1400" dirty="0" err="1"/>
              <a:t>telefoon</a:t>
            </a:r>
            <a:r>
              <a:rPr lang="en-GB" sz="1400" dirty="0"/>
              <a:t> (of laptop)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ga</a:t>
            </a:r>
            <a:r>
              <a:rPr lang="en-GB" sz="1400" dirty="0"/>
              <a:t> </a:t>
            </a:r>
            <a:r>
              <a:rPr lang="en-GB" sz="1400" dirty="0" err="1"/>
              <a:t>naar</a:t>
            </a:r>
            <a:r>
              <a:rPr lang="en-GB" sz="1400" dirty="0"/>
              <a:t>:</a:t>
            </a:r>
          </a:p>
          <a:p>
            <a:pPr algn="ctr"/>
            <a:r>
              <a:rPr lang="en-GB" sz="1400" i="1" dirty="0"/>
              <a:t>www</a:t>
            </a:r>
            <a:r>
              <a:rPr lang="en-US" sz="1400" i="1" dirty="0"/>
              <a:t>.</a:t>
            </a:r>
            <a:r>
              <a:rPr lang="en-US" sz="1400" i="1" dirty="0" err="1"/>
              <a:t>menti.com</a:t>
            </a:r>
            <a:endParaRPr lang="en-GB" sz="14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165" y="3303812"/>
            <a:ext cx="240935" cy="161731"/>
            <a:chOff x="2909788" y="4537524"/>
            <a:chExt cx="412444" cy="276860"/>
          </a:xfrm>
        </p:grpSpPr>
        <p:sp>
          <p:nvSpPr>
            <p:cNvPr id="7" name="Triangle 6"/>
            <p:cNvSpPr/>
            <p:nvPr/>
          </p:nvSpPr>
          <p:spPr>
            <a:xfrm rot="5400000">
              <a:off x="3064466" y="4556618"/>
              <a:ext cx="276860" cy="2386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/>
            <p:cNvSpPr/>
            <p:nvPr/>
          </p:nvSpPr>
          <p:spPr>
            <a:xfrm rot="5400000">
              <a:off x="2890694" y="4556618"/>
              <a:ext cx="276860" cy="2386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86870" y="6194189"/>
            <a:ext cx="3575125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ASSOCIATIES &amp; REPUTATIES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4088" y="1097592"/>
            <a:ext cx="67486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dirty="0">
                <a:latin typeface="Comic Sans MS" charset="0"/>
                <a:ea typeface="Comic Sans MS" charset="0"/>
                <a:cs typeface="Comic Sans MS" charset="0"/>
              </a:rPr>
              <a:t>The quick brown fox jumps over the lazy dog.</a:t>
            </a:r>
          </a:p>
        </p:txBody>
      </p:sp>
    </p:spTree>
    <p:extLst>
      <p:ext uri="{BB962C8B-B14F-4D97-AF65-F5344CB8AC3E}">
        <p14:creationId xmlns:p14="http://schemas.microsoft.com/office/powerpoint/2010/main" val="88229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7158" y="231293"/>
            <a:ext cx="3544837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2514" y="1166842"/>
            <a:ext cx="3174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Calibri" charset="0"/>
                <a:cs typeface="Calibri" charset="0"/>
              </a:rPr>
              <a:t>“If you love Comic Sans, you don’t know anything about typography. </a:t>
            </a:r>
          </a:p>
          <a:p>
            <a:endParaRPr lang="en-US" sz="2400" dirty="0">
              <a:latin typeface="+mj-lt"/>
              <a:ea typeface="Calibri" charset="0"/>
              <a:cs typeface="Calibri" charset="0"/>
            </a:endParaRPr>
          </a:p>
          <a:p>
            <a:r>
              <a:rPr lang="en-US" sz="2400" b="1" dirty="0">
                <a:latin typeface="+mj-lt"/>
                <a:ea typeface="Calibri" charset="0"/>
                <a:cs typeface="Calibri" charset="0"/>
              </a:rPr>
              <a:t>But</a:t>
            </a:r>
            <a:r>
              <a:rPr lang="en-US" sz="2400" dirty="0">
                <a:latin typeface="+mj-lt"/>
                <a:ea typeface="Calibri" charset="0"/>
                <a:cs typeface="Calibri" charset="0"/>
              </a:rPr>
              <a:t> </a:t>
            </a:r>
            <a:r>
              <a:rPr lang="en-US" sz="2400" b="1" dirty="0">
                <a:latin typeface="+mj-lt"/>
                <a:ea typeface="Calibri" charset="0"/>
                <a:cs typeface="Calibri" charset="0"/>
              </a:rPr>
              <a:t>if you hate Comic Sans, then you don’t know anything about typography either</a:t>
            </a:r>
          </a:p>
          <a:p>
            <a:endParaRPr lang="en-US" sz="2400" b="1" dirty="0">
              <a:latin typeface="+mj-lt"/>
              <a:ea typeface="Calibri" charset="0"/>
              <a:cs typeface="Calibri" charset="0"/>
            </a:endParaRPr>
          </a:p>
          <a:p>
            <a:r>
              <a:rPr lang="en-US" sz="2400" dirty="0">
                <a:latin typeface="+mj-lt"/>
                <a:ea typeface="Calibri" charset="0"/>
                <a:cs typeface="Calibri" charset="0"/>
              </a:rPr>
              <a:t>…and you should get another hobby”</a:t>
            </a:r>
            <a:endParaRPr lang="en-GB" sz="2400" dirty="0"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88" y="1770758"/>
            <a:ext cx="3712448" cy="3153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5431" r="6207"/>
          <a:stretch/>
        </p:blipFill>
        <p:spPr>
          <a:xfrm>
            <a:off x="8476536" y="1707562"/>
            <a:ext cx="3400154" cy="32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9350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910468"/>
            <a:ext cx="9144000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Je bent op </a:t>
            </a:r>
            <a:r>
              <a:rPr lang="en-GB" sz="6000" dirty="0" err="1"/>
              <a:t>zoek</a:t>
            </a:r>
            <a:r>
              <a:rPr lang="en-GB" sz="6000" dirty="0"/>
              <a:t> </a:t>
            </a:r>
            <a:r>
              <a:rPr lang="en-GB" sz="6000" dirty="0" err="1"/>
              <a:t>naar</a:t>
            </a:r>
            <a:r>
              <a:rPr lang="en-GB" sz="6000" dirty="0"/>
              <a:t> </a:t>
            </a:r>
            <a:r>
              <a:rPr lang="en-GB" sz="6000" dirty="0" err="1"/>
              <a:t>een</a:t>
            </a:r>
            <a:r>
              <a:rPr lang="en-GB" sz="6000" dirty="0"/>
              <a:t> babysitter</a:t>
            </a:r>
            <a:r>
              <a:rPr lang="mr-IN" sz="6000" dirty="0"/>
              <a:t>…</a:t>
            </a:r>
            <a:endParaRPr lang="en-GB" sz="6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6194189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ASSOCIATIES</a:t>
            </a:r>
          </a:p>
        </p:txBody>
      </p:sp>
    </p:spTree>
    <p:extLst>
      <p:ext uri="{BB962C8B-B14F-4D97-AF65-F5344CB8AC3E}">
        <p14:creationId xmlns:p14="http://schemas.microsoft.com/office/powerpoint/2010/main" val="148507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781300"/>
            <a:ext cx="8964168" cy="12862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6373484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8F2C3"/>
                </a:solidFill>
                <a:latin typeface="+mn-lt"/>
              </a:rPr>
              <a:t>ASSOCIATIES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36894" y="6373484"/>
            <a:ext cx="4518212" cy="0"/>
          </a:xfrm>
          <a:prstGeom prst="line">
            <a:avLst/>
          </a:prstGeom>
          <a:ln>
            <a:solidFill>
              <a:srgbClr val="78F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5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3882883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19" y="2910468"/>
            <a:ext cx="3419959" cy="1037064"/>
          </a:xfrm>
        </p:spPr>
        <p:txBody>
          <a:bodyPr anchor="ctr"/>
          <a:lstStyle/>
          <a:p>
            <a:r>
              <a:rPr lang="en-GB" dirty="0" err="1"/>
              <a:t>typografie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12596" y="0"/>
            <a:ext cx="6023675" cy="6858000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600" b="1" dirty="0"/>
              <a:t>DOELGROEP</a:t>
            </a:r>
          </a:p>
          <a:p>
            <a:pPr algn="l">
              <a:lnSpc>
                <a:spcPct val="150000"/>
              </a:lnSpc>
            </a:pPr>
            <a:r>
              <a:rPr lang="en-GB" u="sng" dirty="0" err="1"/>
              <a:t>Theorie</a:t>
            </a:r>
            <a:r>
              <a:rPr lang="en-GB" dirty="0"/>
              <a:t> </a:t>
            </a:r>
            <a:r>
              <a:rPr lang="mr-IN" dirty="0"/>
              <a:t>–</a:t>
            </a:r>
            <a:r>
              <a:rPr lang="en-GB" dirty="0"/>
              <a:t> 	3 </a:t>
            </a:r>
            <a:r>
              <a:rPr lang="en-GB" dirty="0" err="1"/>
              <a:t>havo</a:t>
            </a:r>
            <a:r>
              <a:rPr lang="en-GB" dirty="0"/>
              <a:t>/</a:t>
            </a:r>
            <a:r>
              <a:rPr lang="en-GB" dirty="0" err="1"/>
              <a:t>vwo</a:t>
            </a:r>
            <a:r>
              <a:rPr lang="en-GB" dirty="0"/>
              <a:t> of </a:t>
            </a:r>
            <a:r>
              <a:rPr lang="en-GB" dirty="0" err="1"/>
              <a:t>hoger</a:t>
            </a:r>
            <a:r>
              <a:rPr lang="en-GB" dirty="0"/>
              <a:t> 				(</a:t>
            </a:r>
            <a:r>
              <a:rPr lang="en-GB" dirty="0" err="1"/>
              <a:t>afhankelijk</a:t>
            </a:r>
            <a:r>
              <a:rPr lang="en-GB" dirty="0"/>
              <a:t> van </a:t>
            </a:r>
            <a:r>
              <a:rPr lang="en-GB" dirty="0" err="1"/>
              <a:t>voorkennis</a:t>
            </a:r>
            <a:r>
              <a:rPr lang="en-GB" dirty="0"/>
              <a:t>)</a:t>
            </a:r>
          </a:p>
          <a:p>
            <a:pPr algn="l">
              <a:lnSpc>
                <a:spcPct val="150000"/>
              </a:lnSpc>
            </a:pPr>
            <a:r>
              <a:rPr lang="en-GB" u="sng" dirty="0" err="1"/>
              <a:t>Opdracht</a:t>
            </a:r>
            <a:r>
              <a:rPr lang="en-GB" dirty="0"/>
              <a:t> </a:t>
            </a:r>
            <a:r>
              <a:rPr lang="mr-IN" dirty="0"/>
              <a:t>–</a:t>
            </a:r>
            <a:r>
              <a:rPr lang="en-GB" dirty="0"/>
              <a:t> 	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zetten</a:t>
            </a:r>
            <a:r>
              <a:rPr lang="en-GB" dirty="0"/>
              <a:t> in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leerjaren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		</a:t>
            </a:r>
            <a:r>
              <a:rPr lang="en-GB" dirty="0" err="1"/>
              <a:t>visuele</a:t>
            </a:r>
            <a:r>
              <a:rPr lang="en-GB" dirty="0"/>
              <a:t> brainstorm, of </a:t>
            </a:r>
            <a:r>
              <a:rPr lang="en-GB" dirty="0" err="1"/>
              <a:t>als</a:t>
            </a:r>
            <a:r>
              <a:rPr lang="en-GB" dirty="0"/>
              <a:t> 			opening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uitgebreidere</a:t>
            </a:r>
            <a:r>
              <a:rPr lang="en-GB" dirty="0"/>
              <a:t> 		</a:t>
            </a:r>
            <a:r>
              <a:rPr lang="en-GB" dirty="0" err="1"/>
              <a:t>typografie</a:t>
            </a:r>
            <a:r>
              <a:rPr lang="en-GB" dirty="0"/>
              <a:t> </a:t>
            </a:r>
            <a:r>
              <a:rPr lang="en-GB" dirty="0" err="1"/>
              <a:t>opdracht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53" y="2781300"/>
            <a:ext cx="8659462" cy="12862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6373484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8F2C3"/>
                </a:solidFill>
                <a:latin typeface="+mn-lt"/>
              </a:rPr>
              <a:t>ASSOCIATIES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36894" y="6373484"/>
            <a:ext cx="4518212" cy="0"/>
          </a:xfrm>
          <a:prstGeom prst="line">
            <a:avLst/>
          </a:prstGeom>
          <a:ln>
            <a:solidFill>
              <a:srgbClr val="78F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75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8593" y="2910468"/>
            <a:ext cx="10054814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Je </a:t>
            </a:r>
            <a:r>
              <a:rPr lang="en-US" sz="6000" dirty="0" err="1"/>
              <a:t>ontwerpt</a:t>
            </a:r>
            <a:r>
              <a:rPr lang="en-US" sz="6000" dirty="0"/>
              <a:t> </a:t>
            </a:r>
            <a:r>
              <a:rPr lang="en-US" sz="6000" dirty="0" err="1"/>
              <a:t>een</a:t>
            </a:r>
            <a:r>
              <a:rPr lang="en-US" sz="6000" dirty="0"/>
              <a:t> logo </a:t>
            </a:r>
            <a:r>
              <a:rPr lang="en-US" sz="6000" dirty="0" err="1"/>
              <a:t>voor</a:t>
            </a:r>
            <a:r>
              <a:rPr lang="en-US" sz="6000" dirty="0"/>
              <a:t> Pride Rotterdam</a:t>
            </a:r>
            <a:r>
              <a:rPr lang="mr-IN" sz="6000" dirty="0"/>
              <a:t>…</a:t>
            </a:r>
            <a:endParaRPr lang="en-GB" sz="6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6194189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REPUTATIES</a:t>
            </a:r>
          </a:p>
        </p:txBody>
      </p:sp>
    </p:spTree>
    <p:extLst>
      <p:ext uri="{BB962C8B-B14F-4D97-AF65-F5344CB8AC3E}">
        <p14:creationId xmlns:p14="http://schemas.microsoft.com/office/powerpoint/2010/main" val="206132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r="26216"/>
          <a:stretch/>
        </p:blipFill>
        <p:spPr>
          <a:xfrm>
            <a:off x="3917576" y="413987"/>
            <a:ext cx="4509248" cy="54921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6373484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8F2C3"/>
                </a:solidFill>
                <a:latin typeface="+mn-lt"/>
              </a:rPr>
              <a:t>REPUTATIES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36894" y="6373484"/>
            <a:ext cx="4518212" cy="0"/>
          </a:xfrm>
          <a:prstGeom prst="line">
            <a:avLst/>
          </a:prstGeom>
          <a:ln>
            <a:solidFill>
              <a:srgbClr val="78F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9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7" y="464115"/>
            <a:ext cx="3875661" cy="539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r="26216"/>
          <a:stretch/>
        </p:blipFill>
        <p:spPr>
          <a:xfrm>
            <a:off x="923364" y="413987"/>
            <a:ext cx="4509248" cy="54921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6373484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8F2C3"/>
                </a:solidFill>
                <a:latin typeface="+mn-lt"/>
              </a:rPr>
              <a:t>REPUTATIES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36894" y="6373484"/>
            <a:ext cx="4518212" cy="0"/>
          </a:xfrm>
          <a:prstGeom prst="line">
            <a:avLst/>
          </a:prstGeom>
          <a:ln>
            <a:solidFill>
              <a:srgbClr val="78F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4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79108"/>
            <a:ext cx="51943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4908"/>
            <a:ext cx="5194300" cy="1854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6373484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8F2C3"/>
                </a:solidFill>
                <a:latin typeface="+mn-lt"/>
              </a:rPr>
              <a:t>REPUTATIES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36894" y="6373484"/>
            <a:ext cx="4518212" cy="0"/>
          </a:xfrm>
          <a:prstGeom prst="line">
            <a:avLst/>
          </a:prstGeom>
          <a:ln>
            <a:solidFill>
              <a:srgbClr val="78F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r="26216"/>
          <a:stretch/>
        </p:blipFill>
        <p:spPr>
          <a:xfrm>
            <a:off x="923364" y="413987"/>
            <a:ext cx="4509248" cy="54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9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2371"/>
            <a:ext cx="5766487" cy="42332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6373484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8F2C3"/>
                </a:solidFill>
                <a:latin typeface="+mn-lt"/>
              </a:rPr>
              <a:t>REPUTATIES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36894" y="6373484"/>
            <a:ext cx="4518212" cy="0"/>
          </a:xfrm>
          <a:prstGeom prst="line">
            <a:avLst/>
          </a:prstGeom>
          <a:ln>
            <a:solidFill>
              <a:srgbClr val="78F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r="26216"/>
          <a:stretch/>
        </p:blipFill>
        <p:spPr>
          <a:xfrm>
            <a:off x="923364" y="413987"/>
            <a:ext cx="4509248" cy="5492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6" y="-5531770"/>
            <a:ext cx="5478404" cy="5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9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0" y="562749"/>
            <a:ext cx="5478404" cy="5478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15" y="1149178"/>
            <a:ext cx="4731456" cy="45596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6373484"/>
            <a:ext cx="9144000" cy="43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8F2C3"/>
                </a:solidFill>
                <a:latin typeface="+mn-lt"/>
              </a:rPr>
              <a:t>REPUTATIES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36894" y="6373484"/>
            <a:ext cx="4518212" cy="0"/>
          </a:xfrm>
          <a:prstGeom prst="line">
            <a:avLst/>
          </a:prstGeom>
          <a:ln>
            <a:solidFill>
              <a:srgbClr val="78F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r="26216"/>
          <a:stretch/>
        </p:blipFill>
        <p:spPr>
          <a:xfrm>
            <a:off x="923364" y="7050020"/>
            <a:ext cx="4509248" cy="54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0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4974"/>
            <a:ext cx="9144000" cy="1037064"/>
          </a:xfrm>
        </p:spPr>
        <p:txBody>
          <a:bodyPr anchor="ctr"/>
          <a:lstStyle/>
          <a:p>
            <a:r>
              <a:rPr lang="en-GB" dirty="0" err="1"/>
              <a:t>typografie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i="1" dirty="0" err="1"/>
              <a:t>een</a:t>
            </a:r>
            <a:r>
              <a:rPr lang="en-GB" i="1" dirty="0"/>
              <a:t> </a:t>
            </a:r>
            <a:r>
              <a:rPr lang="en-GB" i="1" dirty="0" err="1"/>
              <a:t>korte</a:t>
            </a:r>
            <a:r>
              <a:rPr lang="en-GB" i="1" dirty="0"/>
              <a:t> </a:t>
            </a:r>
            <a:r>
              <a:rPr lang="en-GB" i="1" dirty="0" err="1"/>
              <a:t>geschiedenis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24834280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98" y="443344"/>
            <a:ext cx="208017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0" dirty="0">
                <a:solidFill>
                  <a:srgbClr val="78F2C3"/>
                </a:solidFill>
                <a:latin typeface="Cloister Black Light" charset="0"/>
                <a:ea typeface="Cloister Black Light" charset="0"/>
                <a:cs typeface="Cloister Black Light" charset="0"/>
              </a:rPr>
              <a:t>B</a:t>
            </a:r>
            <a:endParaRPr lang="en-GB" sz="50000" dirty="0">
              <a:solidFill>
                <a:srgbClr val="78F2C3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3428" y="2766218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>
                <a:latin typeface="Cloister Black Light" charset="0"/>
                <a:ea typeface="Cloister Black Light" charset="0"/>
                <a:cs typeface="Cloister Black Light" charset="0"/>
              </a:rPr>
              <a:t>Blackletter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88036" y="0"/>
            <a:ext cx="357447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Rond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1440</a:t>
            </a: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Johannus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Gutenburg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Monnikken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schrift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Groot contrast </a:t>
            </a: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Slecht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leesbaar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9711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7815" y="2129125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 dirty="0">
                <a:solidFill>
                  <a:srgbClr val="78F2C3"/>
                </a:solidFill>
                <a:latin typeface="Cambria" charset="0"/>
                <a:ea typeface="Cambria" charset="0"/>
                <a:cs typeface="Cambria" charset="0"/>
              </a:rPr>
              <a:t>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4" y="2766218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Cambria" charset="0"/>
                <a:ea typeface="Cambria" charset="0"/>
                <a:cs typeface="Cambria" charset="0"/>
              </a:rPr>
              <a:t>Roman Type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ambria" charset="0"/>
                <a:ea typeface="Cambria" charset="0"/>
                <a:cs typeface="Cambria" charset="0"/>
              </a:rPr>
              <a:t>Jenson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57447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15</a:t>
            </a:r>
            <a:r>
              <a:rPr lang="en-GB" sz="2400" baseline="30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eeuw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Rechte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lijnen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Vloeiende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rondingen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Inspiratiebron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tekst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op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oude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Romeinse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gebouwen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Eerste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: Jenson</a:t>
            </a:r>
          </a:p>
        </p:txBody>
      </p:sp>
    </p:spTree>
    <p:extLst>
      <p:ext uri="{BB962C8B-B14F-4D97-AF65-F5344CB8AC3E}">
        <p14:creationId xmlns:p14="http://schemas.microsoft.com/office/powerpoint/2010/main" val="14724935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3882883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19" y="2910468"/>
            <a:ext cx="3419959" cy="1037064"/>
          </a:xfrm>
        </p:spPr>
        <p:txBody>
          <a:bodyPr anchor="ctr"/>
          <a:lstStyle/>
          <a:p>
            <a:r>
              <a:rPr lang="en-GB" dirty="0" err="1"/>
              <a:t>typografie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12596" y="0"/>
            <a:ext cx="6023675" cy="6858000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/>
              <a:t>DOEL</a:t>
            </a:r>
            <a:endParaRPr lang="nl-NL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l-NL" dirty="0"/>
              <a:t>Je </a:t>
            </a:r>
            <a:r>
              <a:rPr lang="nl-NL" b="1" u="sng" dirty="0"/>
              <a:t>kent</a:t>
            </a:r>
            <a:r>
              <a:rPr lang="nl-NL" dirty="0"/>
              <a:t> verschillende typen lettertypes (schreef, schreefloos en script)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l-NL" dirty="0"/>
              <a:t>Je </a:t>
            </a:r>
            <a:r>
              <a:rPr lang="nl-NL" b="1" u="sng" dirty="0"/>
              <a:t>bent je bewust </a:t>
            </a:r>
            <a:r>
              <a:rPr lang="nl-NL" dirty="0"/>
              <a:t>van associaties bij lettertypes en reputaties van lettertypes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l-NL" dirty="0"/>
              <a:t>Je </a:t>
            </a:r>
            <a:r>
              <a:rPr lang="nl-NL" b="1" u="sng" dirty="0"/>
              <a:t>kunt</a:t>
            </a:r>
            <a:r>
              <a:rPr lang="nl-NL" dirty="0"/>
              <a:t> een letter ontwerpen in verschillende typen lettertypes</a:t>
            </a:r>
          </a:p>
        </p:txBody>
      </p:sp>
    </p:spTree>
    <p:extLst>
      <p:ext uri="{BB962C8B-B14F-4D97-AF65-F5344CB8AC3E}">
        <p14:creationId xmlns:p14="http://schemas.microsoft.com/office/powerpoint/2010/main" val="36065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7815" y="2129125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 i="1" dirty="0">
                <a:solidFill>
                  <a:srgbClr val="78F2C3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4" y="2766218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i="1" dirty="0">
                <a:latin typeface="Cambria" charset="0"/>
                <a:ea typeface="Cambria" charset="0"/>
                <a:cs typeface="Cambria" charset="0"/>
              </a:rPr>
              <a:t>Italics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57447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Late 15</a:t>
            </a:r>
            <a:r>
              <a:rPr lang="en-GB" sz="2400" baseline="30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eeuw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Meer letters op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een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pagina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goedkoper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Huidig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gebruik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benadrukken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van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woorden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554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74072" y="-116103"/>
            <a:ext cx="2518064" cy="2666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0" dirty="0">
                <a:solidFill>
                  <a:srgbClr val="78F2C3"/>
                </a:solidFill>
                <a:latin typeface="Adobe Caslon Pro" charset="0"/>
                <a:ea typeface="Adobe Caslon Pro" charset="0"/>
                <a:cs typeface="Adobe Caslon Pro" charset="0"/>
              </a:rPr>
              <a:t>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4" y="45332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Adobe Caslon Pro" charset="0"/>
                <a:ea typeface="Adobe Caslon Pro" charset="0"/>
                <a:cs typeface="Adobe Caslon Pro" charset="0"/>
              </a:rPr>
              <a:t>Caslon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27829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552242"/>
            <a:ext cx="3574473" cy="108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Oude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stijl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33104" y="1534717"/>
            <a:ext cx="2518064" cy="2666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0" dirty="0">
                <a:solidFill>
                  <a:srgbClr val="78F2C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52154" y="2128432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Baskerville Old Face" charset="0"/>
                <a:ea typeface="Baskerville Old Face" charset="0"/>
                <a:cs typeface="Baskerville Old Face" charset="0"/>
              </a:rPr>
              <a:t>Baskerville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88036" y="2128432"/>
            <a:ext cx="3574473" cy="108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Transitioneel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88036" y="4395133"/>
            <a:ext cx="3574473" cy="108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Modern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80804" y="3481020"/>
            <a:ext cx="2518064" cy="2666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0" dirty="0">
                <a:solidFill>
                  <a:srgbClr val="78F2C3"/>
                </a:solidFill>
                <a:latin typeface="Didot" charset="0"/>
                <a:ea typeface="Didot" charset="0"/>
                <a:cs typeface="Didot" charset="0"/>
              </a:rPr>
              <a:t>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52154" y="3803540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err="1">
                <a:latin typeface="Didot" charset="0"/>
                <a:ea typeface="Didot" charset="0"/>
                <a:cs typeface="Didot" charset="0"/>
              </a:rPr>
              <a:t>Didot</a:t>
            </a:r>
            <a:endParaRPr lang="en-GB" sz="7200" dirty="0">
              <a:latin typeface="Didot" charset="0"/>
              <a:ea typeface="Didot" charset="0"/>
              <a:cs typeface="Didot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49257" y="4814113"/>
            <a:ext cx="2518064" cy="2666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0" dirty="0">
                <a:solidFill>
                  <a:srgbClr val="78F2C3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52154" y="5478649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Bodoni 72 Oldstyle Book" charset="0"/>
                <a:ea typeface="Bodoni 72 Oldstyle Book" charset="0"/>
                <a:cs typeface="Bodoni 72 Oldstyle Book" charset="0"/>
              </a:rPr>
              <a:t>Bodoni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197474" y="19950927"/>
            <a:ext cx="3890075" cy="6704140"/>
            <a:chOff x="8197474" y="231293"/>
            <a:chExt cx="3890075" cy="6704140"/>
          </a:xfrm>
        </p:grpSpPr>
        <p:sp>
          <p:nvSpPr>
            <p:cNvPr id="32" name="Rectangle 31"/>
            <p:cNvSpPr/>
            <p:nvPr/>
          </p:nvSpPr>
          <p:spPr>
            <a:xfrm>
              <a:off x="8197474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8241824" y="516383"/>
              <a:ext cx="3574473" cy="10835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en-GB" sz="2400" b="1" dirty="0">
                  <a:latin typeface="Calibri" charset="0"/>
                  <a:ea typeface="Calibri" charset="0"/>
                  <a:cs typeface="Calibri" charset="0"/>
                </a:rPr>
                <a:t>Modern</a:t>
              </a:r>
            </a:p>
          </p:txBody>
        </p:sp>
        <p:sp>
          <p:nvSpPr>
            <p:cNvPr id="34" name="Title 1"/>
            <p:cNvSpPr txBox="1">
              <a:spLocks/>
            </p:cNvSpPr>
            <p:nvPr/>
          </p:nvSpPr>
          <p:spPr>
            <a:xfrm>
              <a:off x="8424377" y="1884989"/>
              <a:ext cx="3209365" cy="26929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lnSpc>
                  <a:spcPct val="170000"/>
                </a:lnSpc>
                <a:buFont typeface="Arial" charset="0"/>
                <a:buChar char="•"/>
              </a:pP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Hele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dunne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schreven</a:t>
              </a:r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>
                <a:lnSpc>
                  <a:spcPct val="170000"/>
                </a:lnSpc>
                <a:buFont typeface="Arial" charset="0"/>
                <a:buChar char="•"/>
              </a:pP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Extreem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contrast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tussen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dikke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en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dunne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lijnen</a:t>
              </a:r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02918" y="1554180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9569485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>
                  <a:solidFill>
                    <a:schemeClr val="bg1"/>
                  </a:solidFill>
                  <a:latin typeface="Didot" charset="0"/>
                  <a:ea typeface="Didot" charset="0"/>
                  <a:cs typeface="Didot" charset="0"/>
                </a:rPr>
                <a:t>d</a:t>
              </a:r>
              <a:endParaRPr lang="en-GB" sz="20000" dirty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79491" y="13429716"/>
            <a:ext cx="4031435" cy="6704140"/>
            <a:chOff x="4279491" y="231293"/>
            <a:chExt cx="4031435" cy="6704140"/>
          </a:xfrm>
        </p:grpSpPr>
        <p:grpSp>
          <p:nvGrpSpPr>
            <p:cNvPr id="38" name="Group 37"/>
            <p:cNvGrpSpPr/>
            <p:nvPr/>
          </p:nvGrpSpPr>
          <p:grpSpPr>
            <a:xfrm>
              <a:off x="4279491" y="231293"/>
              <a:ext cx="3663172" cy="6395414"/>
              <a:chOff x="4279491" y="231293"/>
              <a:chExt cx="3663172" cy="639541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279491" y="231293"/>
                <a:ext cx="3663172" cy="6395414"/>
              </a:xfrm>
              <a:prstGeom prst="rect">
                <a:avLst/>
              </a:prstGeom>
              <a:solidFill>
                <a:srgbClr val="78F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Title 1"/>
              <p:cNvSpPr txBox="1">
                <a:spLocks/>
              </p:cNvSpPr>
              <p:nvPr/>
            </p:nvSpPr>
            <p:spPr>
              <a:xfrm>
                <a:off x="4308763" y="516383"/>
                <a:ext cx="3574473" cy="10835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en-GB" sz="2400" b="1" dirty="0">
                    <a:latin typeface="Calibri" charset="0"/>
                    <a:ea typeface="Calibri" charset="0"/>
                    <a:cs typeface="Calibri" charset="0"/>
                  </a:rPr>
                  <a:t>Transitional</a:t>
                </a:r>
              </a:p>
            </p:txBody>
          </p:sp>
          <p:sp>
            <p:nvSpPr>
              <p:cNvPr id="42" name="Title 1"/>
              <p:cNvSpPr txBox="1">
                <a:spLocks/>
              </p:cNvSpPr>
              <p:nvPr/>
            </p:nvSpPr>
            <p:spPr>
              <a:xfrm>
                <a:off x="4506394" y="1884989"/>
                <a:ext cx="3209365" cy="26929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Dunnere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schreven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Hoger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contrast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tussen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lijnen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369858" y="1554180"/>
                <a:ext cx="145228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5792862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 dirty="0">
                  <a:solidFill>
                    <a:schemeClr val="bg1"/>
                  </a:solidFill>
                  <a:latin typeface="Baskerville Old Face" charset="0"/>
                  <a:ea typeface="Baskerville Old Face" charset="0"/>
                  <a:cs typeface="Baskerville Old Face" charset="0"/>
                </a:rPr>
                <a:t>d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7158" y="7153758"/>
            <a:ext cx="4075785" cy="6704140"/>
            <a:chOff x="317158" y="231293"/>
            <a:chExt cx="4075785" cy="6704140"/>
          </a:xfrm>
        </p:grpSpPr>
        <p:grpSp>
          <p:nvGrpSpPr>
            <p:cNvPr id="45" name="Group 44"/>
            <p:cNvGrpSpPr/>
            <p:nvPr/>
          </p:nvGrpSpPr>
          <p:grpSpPr>
            <a:xfrm>
              <a:off x="317158" y="231293"/>
              <a:ext cx="3663172" cy="6395414"/>
              <a:chOff x="317158" y="231293"/>
              <a:chExt cx="3663172" cy="639541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17158" y="231293"/>
                <a:ext cx="3663172" cy="6395414"/>
              </a:xfrm>
              <a:prstGeom prst="rect">
                <a:avLst/>
              </a:prstGeom>
              <a:solidFill>
                <a:srgbClr val="78F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itle 1"/>
              <p:cNvSpPr txBox="1">
                <a:spLocks/>
              </p:cNvSpPr>
              <p:nvPr/>
            </p:nvSpPr>
            <p:spPr>
              <a:xfrm>
                <a:off x="544061" y="516383"/>
                <a:ext cx="3209365" cy="10835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en-GB" sz="2400" b="1" dirty="0">
                    <a:latin typeface="Calibri" charset="0"/>
                    <a:ea typeface="Calibri" charset="0"/>
                    <a:cs typeface="Calibri" charset="0"/>
                  </a:rPr>
                  <a:t>Old Style</a:t>
                </a:r>
              </a:p>
            </p:txBody>
          </p: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544061" y="1884989"/>
                <a:ext cx="3209365" cy="26929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schreven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Weinig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contrast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tussen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lijnen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22602" y="1554180"/>
                <a:ext cx="145228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874879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 dirty="0">
                  <a:solidFill>
                    <a:schemeClr val="bg1"/>
                  </a:solidFill>
                  <a:latin typeface="Adobe Caslon Pro" charset="0"/>
                  <a:ea typeface="Adobe Caslon Pro" charset="0"/>
                  <a:cs typeface="Adobe Caslon Pro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97474" y="231293"/>
            <a:ext cx="3890075" cy="6704140"/>
            <a:chOff x="8197474" y="231293"/>
            <a:chExt cx="3890075" cy="6704140"/>
          </a:xfrm>
        </p:grpSpPr>
        <p:sp>
          <p:nvSpPr>
            <p:cNvPr id="17" name="Rectangle 16"/>
            <p:cNvSpPr/>
            <p:nvPr/>
          </p:nvSpPr>
          <p:spPr>
            <a:xfrm>
              <a:off x="8197474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8241824" y="516383"/>
              <a:ext cx="3574473" cy="10835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en-GB" sz="2400" b="1" dirty="0">
                  <a:latin typeface="Calibri" charset="0"/>
                  <a:ea typeface="Calibri" charset="0"/>
                  <a:cs typeface="Calibri" charset="0"/>
                </a:rPr>
                <a:t>Modern</a:t>
              </a: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8424377" y="1884989"/>
              <a:ext cx="3209365" cy="26929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lnSpc>
                  <a:spcPct val="170000"/>
                </a:lnSpc>
                <a:buFont typeface="Arial" charset="0"/>
                <a:buChar char="•"/>
              </a:pP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Hele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dunne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schreven</a:t>
              </a:r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>
                <a:lnSpc>
                  <a:spcPct val="170000"/>
                </a:lnSpc>
                <a:buFont typeface="Arial" charset="0"/>
                <a:buChar char="•"/>
              </a:pP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Extreem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contrast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tussen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dikke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en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dunne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lijnen</a:t>
              </a:r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02918" y="1554180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9569485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 dirty="0">
                  <a:solidFill>
                    <a:schemeClr val="bg1"/>
                  </a:solidFill>
                  <a:latin typeface="Didot" charset="0"/>
                  <a:ea typeface="Didot" charset="0"/>
                  <a:cs typeface="Didot" charset="0"/>
                </a:rPr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9491" y="231293"/>
            <a:ext cx="4031435" cy="6704140"/>
            <a:chOff x="4279491" y="231293"/>
            <a:chExt cx="4031435" cy="6704140"/>
          </a:xfrm>
        </p:grpSpPr>
        <p:grpSp>
          <p:nvGrpSpPr>
            <p:cNvPr id="4" name="Group 3"/>
            <p:cNvGrpSpPr/>
            <p:nvPr/>
          </p:nvGrpSpPr>
          <p:grpSpPr>
            <a:xfrm>
              <a:off x="4279491" y="231293"/>
              <a:ext cx="3663172" cy="6395414"/>
              <a:chOff x="4279491" y="231293"/>
              <a:chExt cx="3663172" cy="639541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279491" y="231293"/>
                <a:ext cx="3663172" cy="6395414"/>
              </a:xfrm>
              <a:prstGeom prst="rect">
                <a:avLst/>
              </a:prstGeom>
              <a:solidFill>
                <a:srgbClr val="78F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4308763" y="516383"/>
                <a:ext cx="3574473" cy="10835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en-GB" sz="2400" b="1" dirty="0" err="1">
                    <a:latin typeface="Calibri" charset="0"/>
                    <a:ea typeface="Calibri" charset="0"/>
                    <a:cs typeface="Calibri" charset="0"/>
                  </a:rPr>
                  <a:t>Transitioneel</a:t>
                </a:r>
                <a:endParaRPr lang="en-GB" sz="2400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4506394" y="1884989"/>
                <a:ext cx="3209365" cy="26929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Dunnere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schreven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Hoger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contrast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tussen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lijnen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69858" y="1554180"/>
                <a:ext cx="145228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5792862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 dirty="0">
                  <a:solidFill>
                    <a:schemeClr val="bg1"/>
                  </a:solidFill>
                  <a:latin typeface="Baskerville Old Face" charset="0"/>
                  <a:ea typeface="Baskerville Old Face" charset="0"/>
                  <a:cs typeface="Baskerville Old Face" charset="0"/>
                </a:rPr>
                <a:t>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7158" y="231293"/>
            <a:ext cx="4075785" cy="6704140"/>
            <a:chOff x="317158" y="231293"/>
            <a:chExt cx="4075785" cy="6704140"/>
          </a:xfrm>
        </p:grpSpPr>
        <p:grpSp>
          <p:nvGrpSpPr>
            <p:cNvPr id="3" name="Group 2"/>
            <p:cNvGrpSpPr/>
            <p:nvPr/>
          </p:nvGrpSpPr>
          <p:grpSpPr>
            <a:xfrm>
              <a:off x="317158" y="231293"/>
              <a:ext cx="3663172" cy="6395414"/>
              <a:chOff x="317158" y="231293"/>
              <a:chExt cx="3663172" cy="639541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7158" y="231293"/>
                <a:ext cx="3663172" cy="6395414"/>
              </a:xfrm>
              <a:prstGeom prst="rect">
                <a:avLst/>
              </a:prstGeom>
              <a:solidFill>
                <a:srgbClr val="78F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44061" y="516383"/>
                <a:ext cx="3209365" cy="10835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en-GB" sz="2400" b="1" dirty="0">
                    <a:latin typeface="Calibri" charset="0"/>
                    <a:ea typeface="Calibri" charset="0"/>
                    <a:cs typeface="Calibri" charset="0"/>
                  </a:rPr>
                  <a:t>Oude </a:t>
                </a:r>
                <a:r>
                  <a:rPr lang="en-GB" sz="2400" b="1" dirty="0" err="1">
                    <a:latin typeface="Calibri" charset="0"/>
                    <a:ea typeface="Calibri" charset="0"/>
                    <a:cs typeface="Calibri" charset="0"/>
                  </a:rPr>
                  <a:t>stijl</a:t>
                </a:r>
                <a:endParaRPr lang="en-GB" sz="2400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544061" y="1884989"/>
                <a:ext cx="3209365" cy="26929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schreven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Weinig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contrast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tussen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lijnen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422602" y="1554180"/>
                <a:ext cx="145228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1874879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 dirty="0">
                  <a:solidFill>
                    <a:schemeClr val="bg1"/>
                  </a:solidFill>
                  <a:latin typeface="Adobe Caslon Pro" charset="0"/>
                  <a:ea typeface="Adobe Caslon Pro" charset="0"/>
                  <a:cs typeface="Adobe Caslon Pro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89554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7815" y="2129125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 dirty="0">
                <a:solidFill>
                  <a:srgbClr val="78F2C3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4" y="2766218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Calibri" charset="0"/>
                <a:ea typeface="Calibri" charset="0"/>
                <a:cs typeface="Calibri" charset="0"/>
              </a:rPr>
              <a:t>Sans Serif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57447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William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Caslons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achterkleinzoon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: Caslon IV</a:t>
            </a:r>
          </a:p>
          <a:p>
            <a:pPr>
              <a:lnSpc>
                <a:spcPct val="170000"/>
              </a:lnSpc>
            </a:pP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Sans Serif </a:t>
            </a:r>
            <a:r>
              <a:rPr lang="mr-IN" sz="24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latin typeface="Calibri" charset="0"/>
                <a:ea typeface="Calibri" charset="0"/>
                <a:cs typeface="Calibri" charset="0"/>
              </a:rPr>
              <a:t>Schreefloos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97474" y="-6704140"/>
            <a:ext cx="3890075" cy="6704140"/>
            <a:chOff x="8197474" y="231293"/>
            <a:chExt cx="3890075" cy="6704140"/>
          </a:xfrm>
        </p:grpSpPr>
        <p:sp>
          <p:nvSpPr>
            <p:cNvPr id="7" name="Rectangle 6"/>
            <p:cNvSpPr/>
            <p:nvPr/>
          </p:nvSpPr>
          <p:spPr>
            <a:xfrm>
              <a:off x="8197474" y="231293"/>
              <a:ext cx="3663172" cy="6395414"/>
            </a:xfrm>
            <a:prstGeom prst="rect">
              <a:avLst/>
            </a:prstGeom>
            <a:solidFill>
              <a:srgbClr val="78F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8241824" y="516383"/>
              <a:ext cx="3574473" cy="10835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en-GB" sz="2400" b="1" dirty="0">
                  <a:latin typeface="Calibri" charset="0"/>
                  <a:ea typeface="Calibri" charset="0"/>
                  <a:cs typeface="Calibri" charset="0"/>
                </a:rPr>
                <a:t>Modern</a:t>
              </a: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8424377" y="1884989"/>
              <a:ext cx="3209365" cy="26929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lnSpc>
                  <a:spcPct val="170000"/>
                </a:lnSpc>
                <a:buFont typeface="Arial" charset="0"/>
                <a:buChar char="•"/>
              </a:pP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Hele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dunne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schreven</a:t>
              </a:r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>
                <a:lnSpc>
                  <a:spcPct val="170000"/>
                </a:lnSpc>
                <a:buFont typeface="Arial" charset="0"/>
                <a:buChar char="•"/>
              </a:pP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Extreem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contrast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tussen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dikke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en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dunne</a:t>
              </a:r>
              <a:r>
                <a:rPr lang="en-GB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GB" sz="2400" dirty="0" err="1">
                  <a:latin typeface="Calibri" charset="0"/>
                  <a:ea typeface="Calibri" charset="0"/>
                  <a:cs typeface="Calibri" charset="0"/>
                </a:rPr>
                <a:t>lijnen</a:t>
              </a:r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02918" y="1554180"/>
              <a:ext cx="14522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9569485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>
                  <a:solidFill>
                    <a:schemeClr val="bg1"/>
                  </a:solidFill>
                  <a:latin typeface="Didot" charset="0"/>
                  <a:ea typeface="Didot" charset="0"/>
                  <a:cs typeface="Didot" charset="0"/>
                </a:rPr>
                <a:t>d</a:t>
              </a:r>
              <a:endParaRPr lang="en-GB" sz="20000" dirty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79491" y="-13125656"/>
            <a:ext cx="4031435" cy="6704140"/>
            <a:chOff x="4279491" y="231293"/>
            <a:chExt cx="4031435" cy="6704140"/>
          </a:xfrm>
        </p:grpSpPr>
        <p:grpSp>
          <p:nvGrpSpPr>
            <p:cNvPr id="14" name="Group 13"/>
            <p:cNvGrpSpPr/>
            <p:nvPr/>
          </p:nvGrpSpPr>
          <p:grpSpPr>
            <a:xfrm>
              <a:off x="4279491" y="231293"/>
              <a:ext cx="3663172" cy="6395414"/>
              <a:chOff x="4279491" y="231293"/>
              <a:chExt cx="3663172" cy="639541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279491" y="231293"/>
                <a:ext cx="3663172" cy="6395414"/>
              </a:xfrm>
              <a:prstGeom prst="rect">
                <a:avLst/>
              </a:prstGeom>
              <a:solidFill>
                <a:srgbClr val="78F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4308763" y="516383"/>
                <a:ext cx="3574473" cy="10835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en-GB" sz="2400" b="1" dirty="0">
                    <a:latin typeface="Calibri" charset="0"/>
                    <a:ea typeface="Calibri" charset="0"/>
                    <a:cs typeface="Calibri" charset="0"/>
                  </a:rPr>
                  <a:t>Transitional</a:t>
                </a: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4506394" y="1884989"/>
                <a:ext cx="3209365" cy="26929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Dunnere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schreven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Hoger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contrast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tussen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lijnen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69858" y="1554180"/>
                <a:ext cx="145228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5792862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 dirty="0">
                  <a:solidFill>
                    <a:schemeClr val="bg1"/>
                  </a:solidFill>
                  <a:latin typeface="Baskerville Old Face" charset="0"/>
                  <a:ea typeface="Baskerville Old Face" charset="0"/>
                  <a:cs typeface="Baskerville Old Face" charset="0"/>
                </a:rPr>
                <a:t>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7158" y="-19474711"/>
            <a:ext cx="4075785" cy="6704140"/>
            <a:chOff x="317158" y="231293"/>
            <a:chExt cx="4075785" cy="6704140"/>
          </a:xfrm>
        </p:grpSpPr>
        <p:grpSp>
          <p:nvGrpSpPr>
            <p:cNvPr id="21" name="Group 20"/>
            <p:cNvGrpSpPr/>
            <p:nvPr/>
          </p:nvGrpSpPr>
          <p:grpSpPr>
            <a:xfrm>
              <a:off x="317158" y="231293"/>
              <a:ext cx="3663172" cy="6395414"/>
              <a:chOff x="317158" y="231293"/>
              <a:chExt cx="3663172" cy="639541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17158" y="231293"/>
                <a:ext cx="3663172" cy="6395414"/>
              </a:xfrm>
              <a:prstGeom prst="rect">
                <a:avLst/>
              </a:prstGeom>
              <a:solidFill>
                <a:srgbClr val="78F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544061" y="516383"/>
                <a:ext cx="3209365" cy="10835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en-GB" sz="2400" b="1" dirty="0">
                    <a:latin typeface="Calibri" charset="0"/>
                    <a:ea typeface="Calibri" charset="0"/>
                    <a:cs typeface="Calibri" charset="0"/>
                  </a:rPr>
                  <a:t>Old Style</a:t>
                </a: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544061" y="1884989"/>
                <a:ext cx="3209365" cy="26929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schreven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lnSpc>
                    <a:spcPct val="170000"/>
                  </a:lnSpc>
                  <a:buFont typeface="Arial" charset="0"/>
                  <a:buChar char="•"/>
                </a:pP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Weinig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contrast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tussen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dikke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en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dunne</a:t>
                </a:r>
                <a:r>
                  <a:rPr lang="en-GB" sz="24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GB" sz="2400" dirty="0" err="1">
                    <a:latin typeface="Calibri" charset="0"/>
                    <a:ea typeface="Calibri" charset="0"/>
                    <a:cs typeface="Calibri" charset="0"/>
                  </a:rPr>
                  <a:t>lijnen</a:t>
                </a:r>
                <a:endParaRPr lang="en-GB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22602" y="1554180"/>
                <a:ext cx="145228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874879" y="4269247"/>
              <a:ext cx="2518064" cy="2666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0" dirty="0">
                  <a:solidFill>
                    <a:schemeClr val="bg1"/>
                  </a:solidFill>
                  <a:latin typeface="Adobe Caslon Pro" charset="0"/>
                  <a:ea typeface="Adobe Caslon Pro" charset="0"/>
                  <a:cs typeface="Adobe Caslon Pro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40539" y="2129125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 dirty="0">
                <a:solidFill>
                  <a:srgbClr val="78F2C3"/>
                </a:solidFill>
                <a:latin typeface="Rockwell" charset="0"/>
                <a:ea typeface="Rockwell" charset="0"/>
                <a:cs typeface="Rockwell" charset="0"/>
              </a:rPr>
              <a:t>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4" y="2766218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Rockwell" charset="0"/>
                <a:ea typeface="Rockwell" charset="0"/>
                <a:cs typeface="Rockwell" charset="0"/>
              </a:rPr>
              <a:t>EGYPTIENNE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73502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Technologische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revolutie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>
              <a:lnSpc>
                <a:spcPct val="170000"/>
              </a:lnSpc>
            </a:pP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(2e </a:t>
            </a:r>
            <a:r>
              <a:rPr lang="en-US" sz="2000" i="1" dirty="0" err="1">
                <a:latin typeface="Calibri" charset="0"/>
                <a:ea typeface="Calibri" charset="0"/>
                <a:cs typeface="Calibri" charset="0"/>
              </a:rPr>
              <a:t>helft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 19e </a:t>
            </a:r>
            <a:r>
              <a:rPr lang="en-US" sz="2000" i="1" dirty="0" err="1">
                <a:latin typeface="Calibri" charset="0"/>
                <a:ea typeface="Calibri" charset="0"/>
                <a:cs typeface="Calibri" charset="0"/>
              </a:rPr>
              <a:t>eeuw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 tot WOI)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Advertisement: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hogere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bredere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grotere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letters.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Posters, billboards.</a:t>
            </a: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Egyptienne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/slab serif = </a:t>
            </a: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schreven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zo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dik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als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stammen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6980" y="3872656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Rockwell" charset="0"/>
                <a:ea typeface="Rockwell" charset="0"/>
                <a:cs typeface="Rockwell" charset="0"/>
              </a:rPr>
              <a:t>Rockwell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37762" y="2182912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>
                <a:solidFill>
                  <a:srgbClr val="78F2C3"/>
                </a:solidFill>
                <a:latin typeface="Futura Medium" charset="0"/>
                <a:ea typeface="Futura Medium" charset="0"/>
                <a:cs typeface="Futura Medium" charset="0"/>
              </a:rPr>
              <a:t>G</a:t>
            </a:r>
            <a:endParaRPr lang="en-GB" sz="50000" dirty="0">
              <a:solidFill>
                <a:srgbClr val="78F2C3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3" y="2766218"/>
            <a:ext cx="60910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Futura Medium" charset="0"/>
                <a:ea typeface="Futura Medium" charset="0"/>
                <a:cs typeface="Futura Medium" charset="0"/>
              </a:rPr>
              <a:t>Geometric Sans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73502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Vroege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20e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eeuw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Reactie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op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complexe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letters in de 19e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eeuw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Geometrische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vormen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Futura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Paul Renner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6980" y="3776535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latin typeface="Futura Medium" charset="0"/>
                <a:ea typeface="Futura Medium" charset="0"/>
                <a:cs typeface="Futura Medium" charset="0"/>
              </a:rPr>
              <a:t>Futura</a:t>
            </a:r>
            <a:endParaRPr lang="en-GB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3331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37762" y="2182912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 dirty="0">
                <a:solidFill>
                  <a:srgbClr val="78F2C3"/>
                </a:solidFill>
                <a:latin typeface="Gill Sans" charset="0"/>
                <a:ea typeface="Gill Sans" charset="0"/>
                <a:cs typeface="Gill Sans" charset="0"/>
              </a:rPr>
              <a:t>H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3" y="2766218"/>
            <a:ext cx="625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Gill Sans" charset="0"/>
                <a:ea typeface="Gill Sans" charset="0"/>
                <a:cs typeface="Gill Sans" charset="0"/>
              </a:rPr>
              <a:t>Humanist Sans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73502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Vroege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20e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eeuw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Geometrische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basis</a:t>
            </a: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Natuurlijkere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lijnen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Gill Sans: Eric Gill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9051" y="3812393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Gill Sans" charset="0"/>
                <a:ea typeface="Gill Sans" charset="0"/>
                <a:cs typeface="Gill Sans" charset="0"/>
              </a:rPr>
              <a:t>Gill Sans</a:t>
            </a:r>
          </a:p>
        </p:txBody>
      </p:sp>
    </p:spTree>
    <p:extLst>
      <p:ext uri="{BB962C8B-B14F-4D97-AF65-F5344CB8AC3E}">
        <p14:creationId xmlns:p14="http://schemas.microsoft.com/office/powerpoint/2010/main" val="40966050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37762" y="2182912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 dirty="0">
                <a:solidFill>
                  <a:srgbClr val="78F2C3"/>
                </a:solidFill>
                <a:latin typeface="Gill Sans" charset="0"/>
                <a:ea typeface="Gill Sans" charset="0"/>
                <a:cs typeface="Gill Sans" charset="0"/>
              </a:rPr>
              <a:t>H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3" y="2766218"/>
            <a:ext cx="625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Gill Sans" charset="0"/>
                <a:ea typeface="Gill Sans" charset="0"/>
                <a:cs typeface="Gill Sans" charset="0"/>
              </a:rPr>
              <a:t>Helvetica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73502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Eduard Hoffman &amp; Max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Miedinger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Zwitserland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Neutraal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NRC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Handelsblad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Meest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geliefde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lettertype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maar nog steeds</a:t>
            </a:r>
            <a:r>
              <a:rPr lang="mr-IN" sz="2400" dirty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62356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37762" y="2200841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00" dirty="0">
                <a:solidFill>
                  <a:srgbClr val="78F2C3"/>
                </a:solidFill>
                <a:latin typeface="Pixeltype" charset="0"/>
                <a:ea typeface="Pixeltype" charset="0"/>
                <a:cs typeface="Pixeltype" charset="0"/>
              </a:rPr>
              <a:t>P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3" y="2766218"/>
            <a:ext cx="625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Pixeltype" charset="0"/>
                <a:ea typeface="Pixeltype" charset="0"/>
                <a:cs typeface="Pixeltype" charset="0"/>
              </a:rPr>
              <a:t>Pixel type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73502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Computer</a:t>
            </a: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Restricties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door pixels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Met de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verdere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ontwikkeling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van de computer;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ontwikkeling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van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verschillende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lettertypes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54396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32608" y="2170072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>
                <a:solidFill>
                  <a:srgbClr val="78F2C3"/>
                </a:solidFill>
                <a:latin typeface="MatrixBold Medium" charset="0"/>
                <a:ea typeface="MatrixBold Medium" charset="0"/>
                <a:cs typeface="MatrixBold Medium" charset="0"/>
              </a:rPr>
              <a:t>M</a:t>
            </a:r>
            <a:endParaRPr lang="en-GB" sz="50000" dirty="0">
              <a:solidFill>
                <a:srgbClr val="78F2C3"/>
              </a:solidFill>
              <a:latin typeface="MatrixBold Medium" charset="0"/>
              <a:ea typeface="MatrixBold Medium" charset="0"/>
              <a:cs typeface="MatrixBold Medium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73502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Matrix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1986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Zuzana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Licko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Geometrisch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vanwege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technologische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restricties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mindere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belasting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van de computer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52153" y="2766218"/>
            <a:ext cx="625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MatrixBook Medium" charset="0"/>
                <a:ea typeface="MatrixBook Medium" charset="0"/>
                <a:cs typeface="MatrixBook Medium" charset="0"/>
              </a:rPr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3882883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19" y="2910468"/>
            <a:ext cx="3419959" cy="1037064"/>
          </a:xfrm>
        </p:spPr>
        <p:txBody>
          <a:bodyPr anchor="ctr"/>
          <a:lstStyle/>
          <a:p>
            <a:r>
              <a:rPr lang="en-GB" dirty="0" err="1"/>
              <a:t>typografie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12596" y="0"/>
            <a:ext cx="6023675" cy="6858000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b="1" dirty="0"/>
              <a:t>DEZE LES</a:t>
            </a:r>
            <a:endParaRPr lang="nl-NL" dirty="0"/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Intro: wat is typografie?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Associaties &amp; Reputaties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Geschiedenis (in vogelvlucht)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Opdracht: ontwerp je eigen letter!</a:t>
            </a:r>
          </a:p>
        </p:txBody>
      </p:sp>
    </p:spTree>
    <p:extLst>
      <p:ext uri="{BB962C8B-B14F-4D97-AF65-F5344CB8AC3E}">
        <p14:creationId xmlns:p14="http://schemas.microsoft.com/office/powerpoint/2010/main" val="121164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153096" y="2170072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>
                <a:solidFill>
                  <a:srgbClr val="78F2C3"/>
                </a:solidFill>
                <a:latin typeface="MatrixBold Medium" charset="0"/>
                <a:ea typeface="MatrixBold Medium" charset="0"/>
                <a:cs typeface="MatrixBold Medium" charset="0"/>
              </a:rPr>
              <a:t>M</a:t>
            </a:r>
            <a:endParaRPr lang="en-GB" sz="50000" dirty="0">
              <a:solidFill>
                <a:srgbClr val="78F2C3"/>
              </a:solidFill>
              <a:latin typeface="MatrixBold Medium" charset="0"/>
              <a:ea typeface="MatrixBold Medium" charset="0"/>
              <a:cs typeface="MatrixBold Medium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7762" y="2182912"/>
            <a:ext cx="2518064" cy="512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0" dirty="0">
                <a:solidFill>
                  <a:srgbClr val="78F2C3"/>
                </a:solidFill>
                <a:latin typeface="MatrixBold Medium" charset="0"/>
                <a:ea typeface="MatrixBold Medium" charset="0"/>
                <a:cs typeface="MatrixBold Medium" charset="0"/>
              </a:rPr>
              <a:t>P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153" y="2766218"/>
            <a:ext cx="625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latin typeface="MatrixBold Medium" charset="0"/>
                <a:ea typeface="MatrixBold Medium" charset="0"/>
                <a:cs typeface="MatrixBold Medium" charset="0"/>
              </a:rPr>
              <a:t>Pixel type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2154" y="3881617"/>
            <a:ext cx="1478973" cy="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8036" y="0"/>
            <a:ext cx="373502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i="1" dirty="0" err="1">
                <a:latin typeface="Calibri" charset="0"/>
                <a:ea typeface="Calibri" charset="0"/>
                <a:cs typeface="Calibri" charset="0"/>
              </a:rPr>
              <a:t>Mogelijke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 err="1">
                <a:latin typeface="Calibri" charset="0"/>
                <a:ea typeface="Calibri" charset="0"/>
                <a:cs typeface="Calibri" charset="0"/>
              </a:rPr>
              <a:t>opdracht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Presentatie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over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lettertype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aan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de hand van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een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typografische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poster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2153" y="3692950"/>
            <a:ext cx="625471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MatrixBold Medium" charset="0"/>
                <a:ea typeface="MatrixBold Medium" charset="0"/>
                <a:cs typeface="MatrixBold Medium" charset="0"/>
              </a:rPr>
              <a:t>Matrix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51" y="-1"/>
            <a:ext cx="527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4974"/>
            <a:ext cx="9144000" cy="1037064"/>
          </a:xfrm>
        </p:spPr>
        <p:txBody>
          <a:bodyPr anchor="ctr"/>
          <a:lstStyle/>
          <a:p>
            <a:r>
              <a:rPr lang="en-GB" dirty="0" err="1"/>
              <a:t>opdracht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i="1" dirty="0" err="1"/>
              <a:t>ontwerp</a:t>
            </a:r>
            <a:r>
              <a:rPr lang="en-GB" i="1" dirty="0"/>
              <a:t> </a:t>
            </a:r>
            <a:r>
              <a:rPr lang="en-GB" i="1" dirty="0" err="1"/>
              <a:t>een</a:t>
            </a:r>
            <a:r>
              <a:rPr lang="en-GB" i="1" dirty="0"/>
              <a:t> </a:t>
            </a:r>
            <a:r>
              <a:rPr lang="en-GB" i="1" dirty="0" err="1"/>
              <a:t>eigen</a:t>
            </a:r>
            <a:r>
              <a:rPr lang="en-GB" i="1" dirty="0"/>
              <a:t> letter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3591454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732" y="1051485"/>
            <a:ext cx="3352800" cy="1037064"/>
          </a:xfrm>
        </p:spPr>
        <p:txBody>
          <a:bodyPr anchor="ctr"/>
          <a:lstStyle/>
          <a:p>
            <a:r>
              <a:rPr lang="en-GB" dirty="0" err="1"/>
              <a:t>opdracht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32" y="2088549"/>
            <a:ext cx="3352800" cy="1655762"/>
          </a:xfrm>
        </p:spPr>
        <p:txBody>
          <a:bodyPr/>
          <a:lstStyle/>
          <a:p>
            <a:r>
              <a:rPr lang="en-GB" i="1" dirty="0" err="1"/>
              <a:t>ontwerp</a:t>
            </a:r>
            <a:r>
              <a:rPr lang="en-GB" i="1" dirty="0"/>
              <a:t> </a:t>
            </a:r>
            <a:r>
              <a:rPr lang="en-GB" i="1" dirty="0" err="1"/>
              <a:t>een</a:t>
            </a:r>
            <a:r>
              <a:rPr lang="en-GB" i="1" dirty="0"/>
              <a:t> </a:t>
            </a:r>
            <a:r>
              <a:rPr lang="en-GB" i="1" dirty="0" err="1"/>
              <a:t>eigen</a:t>
            </a:r>
            <a:r>
              <a:rPr lang="en-GB" i="1" dirty="0"/>
              <a:t> letter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231293"/>
            <a:ext cx="6504002" cy="15694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87153" y="1915973"/>
            <a:ext cx="6504002" cy="4710734"/>
            <a:chOff x="4351283" y="1624405"/>
            <a:chExt cx="7225903" cy="52335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" t="1015" b="1456"/>
            <a:stretch/>
          </p:blipFill>
          <p:spPr>
            <a:xfrm>
              <a:off x="4351283" y="1624405"/>
              <a:ext cx="7225903" cy="52335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524" y="5481023"/>
              <a:ext cx="2733234" cy="12048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745967" y="6626707"/>
              <a:ext cx="1387737" cy="23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3591454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732" y="1051485"/>
            <a:ext cx="3352800" cy="1037064"/>
          </a:xfrm>
        </p:spPr>
        <p:txBody>
          <a:bodyPr anchor="ctr"/>
          <a:lstStyle/>
          <a:p>
            <a:r>
              <a:rPr lang="en-GB" dirty="0" err="1"/>
              <a:t>opdracht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32" y="2088549"/>
            <a:ext cx="3352800" cy="1655762"/>
          </a:xfrm>
        </p:spPr>
        <p:txBody>
          <a:bodyPr/>
          <a:lstStyle/>
          <a:p>
            <a:r>
              <a:rPr lang="en-GB" i="1" dirty="0" err="1"/>
              <a:t>ontwerp</a:t>
            </a:r>
            <a:r>
              <a:rPr lang="en-GB" i="1" dirty="0"/>
              <a:t> </a:t>
            </a:r>
            <a:r>
              <a:rPr lang="en-GB" i="1" dirty="0" err="1"/>
              <a:t>een</a:t>
            </a:r>
            <a:r>
              <a:rPr lang="en-GB" i="1" dirty="0"/>
              <a:t> </a:t>
            </a:r>
            <a:r>
              <a:rPr lang="en-GB" i="1" dirty="0" err="1"/>
              <a:t>eigen</a:t>
            </a:r>
            <a:r>
              <a:rPr lang="en-GB" i="1" dirty="0"/>
              <a:t> letter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12596" y="0"/>
            <a:ext cx="602367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b="1" dirty="0" err="1"/>
              <a:t>Typografie</a:t>
            </a:r>
            <a:r>
              <a:rPr lang="en-US" sz="2600" b="1" dirty="0"/>
              <a:t> brainstorm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err="1"/>
              <a:t>Gebruik</a:t>
            </a:r>
            <a:r>
              <a:rPr lang="en-US" sz="2600" dirty="0"/>
              <a:t> de </a:t>
            </a:r>
            <a:r>
              <a:rPr lang="en-US" sz="2600" dirty="0" err="1"/>
              <a:t>eerste</a:t>
            </a:r>
            <a:r>
              <a:rPr lang="en-US" sz="2600" dirty="0"/>
              <a:t> letter van je </a:t>
            </a:r>
            <a:r>
              <a:rPr lang="en-US" sz="2600" dirty="0" err="1"/>
              <a:t>voornaam</a:t>
            </a:r>
            <a:r>
              <a:rPr lang="en-US" sz="2600" dirty="0"/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err="1"/>
              <a:t>Schrijf</a:t>
            </a:r>
            <a:r>
              <a:rPr lang="en-US" sz="2600" dirty="0"/>
              <a:t> </a:t>
            </a:r>
            <a:r>
              <a:rPr lang="en-US" sz="2600" dirty="0" err="1"/>
              <a:t>deze</a:t>
            </a:r>
            <a:r>
              <a:rPr lang="en-US" sz="2600" dirty="0"/>
              <a:t> </a:t>
            </a:r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/>
              <a:t>schreef</a:t>
            </a:r>
            <a:r>
              <a:rPr lang="en-US" sz="2600" dirty="0"/>
              <a:t>, </a:t>
            </a:r>
            <a:r>
              <a:rPr lang="en-US" sz="2600" dirty="0" err="1"/>
              <a:t>schreefloze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script.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i="1" dirty="0" err="1"/>
              <a:t>Probeer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stukje</a:t>
            </a:r>
            <a:r>
              <a:rPr lang="en-US" sz="2600" dirty="0"/>
              <a:t> van </a:t>
            </a:r>
            <a:r>
              <a:rPr lang="en-US" sz="2600" dirty="0" err="1"/>
              <a:t>jouw</a:t>
            </a:r>
            <a:r>
              <a:rPr lang="en-US" sz="2600" dirty="0"/>
              <a:t> </a:t>
            </a:r>
            <a:r>
              <a:rPr lang="en-US" sz="2600" dirty="0" err="1"/>
              <a:t>persoonlijkheid</a:t>
            </a:r>
            <a:r>
              <a:rPr lang="en-US" sz="2600" dirty="0"/>
              <a:t> in de letter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verwerken</a:t>
            </a:r>
            <a:r>
              <a:rPr lang="en-US" sz="2600" dirty="0"/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b="1" dirty="0" err="1"/>
              <a:t>Klaar</a:t>
            </a:r>
            <a:r>
              <a:rPr lang="en-US" sz="2600" b="1" dirty="0"/>
              <a:t>?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err="1"/>
              <a:t>Bespreek</a:t>
            </a:r>
            <a:r>
              <a:rPr lang="en-US" sz="2600" dirty="0"/>
              <a:t> met je </a:t>
            </a:r>
            <a:r>
              <a:rPr lang="en-US" sz="2600" dirty="0" err="1"/>
              <a:t>buurman</a:t>
            </a:r>
            <a:r>
              <a:rPr lang="en-US" sz="2600" dirty="0"/>
              <a:t>/</a:t>
            </a:r>
            <a:r>
              <a:rPr lang="en-US" sz="2600" dirty="0" err="1"/>
              <a:t>vrouw</a:t>
            </a:r>
            <a:r>
              <a:rPr lang="en-US" sz="2600" dirty="0"/>
              <a:t>. 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hij</a:t>
            </a:r>
            <a:r>
              <a:rPr lang="en-US" sz="2600" dirty="0"/>
              <a:t>/</a:t>
            </a:r>
            <a:r>
              <a:rPr lang="en-US" sz="2600" dirty="0" err="1"/>
              <a:t>zij</a:t>
            </a:r>
            <a:r>
              <a:rPr lang="en-US" sz="2600" dirty="0"/>
              <a:t> </a:t>
            </a:r>
            <a:r>
              <a:rPr lang="en-US" sz="2600" dirty="0" err="1"/>
              <a:t>uit</a:t>
            </a:r>
            <a:r>
              <a:rPr lang="en-US" sz="2600" dirty="0"/>
              <a:t> </a:t>
            </a:r>
            <a:r>
              <a:rPr lang="en-US" sz="2600" dirty="0" err="1"/>
              <a:t>jouw</a:t>
            </a:r>
            <a:r>
              <a:rPr lang="en-US" sz="2600" dirty="0"/>
              <a:t> letters </a:t>
            </a:r>
            <a:r>
              <a:rPr lang="en-US" sz="2600" dirty="0" err="1"/>
              <a:t>afleiden</a:t>
            </a:r>
            <a:r>
              <a:rPr lang="en-US" sz="2600" dirty="0"/>
              <a:t> wat </a:t>
            </a:r>
            <a:r>
              <a:rPr lang="en-US" sz="2600" dirty="0" err="1"/>
              <a:t>voor</a:t>
            </a:r>
            <a:r>
              <a:rPr lang="en-US" sz="2600" dirty="0"/>
              <a:t> </a:t>
            </a:r>
            <a:r>
              <a:rPr lang="en-US" sz="2600" dirty="0" err="1"/>
              <a:t>persoon</a:t>
            </a:r>
            <a:r>
              <a:rPr lang="en-US" sz="2600" dirty="0"/>
              <a:t> </a:t>
            </a:r>
            <a:r>
              <a:rPr lang="en-US" sz="2600" dirty="0" err="1"/>
              <a:t>jij</a:t>
            </a:r>
            <a:r>
              <a:rPr lang="en-US" sz="2600" dirty="0"/>
              <a:t> bent?</a:t>
            </a:r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4732" y="3775460"/>
            <a:ext cx="33528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/>
              <a:t>Vervolgopdracht</a:t>
            </a:r>
            <a:endParaRPr lang="en-GB" sz="1800" b="1" dirty="0"/>
          </a:p>
          <a:p>
            <a:r>
              <a:rPr lang="en-GB" sz="1800" i="1" dirty="0" err="1"/>
              <a:t>Maak</a:t>
            </a:r>
            <a:r>
              <a:rPr lang="en-GB" sz="1800" i="1" dirty="0"/>
              <a:t> </a:t>
            </a:r>
            <a:r>
              <a:rPr lang="en-GB" sz="1800" i="1" dirty="0" err="1"/>
              <a:t>een</a:t>
            </a:r>
            <a:r>
              <a:rPr lang="en-GB" sz="1800" i="1" dirty="0"/>
              <a:t> logo van </a:t>
            </a:r>
            <a:r>
              <a:rPr lang="en-GB" sz="1800" i="1" dirty="0" err="1"/>
              <a:t>jouw</a:t>
            </a:r>
            <a:r>
              <a:rPr lang="en-GB" sz="1800" i="1" dirty="0"/>
              <a:t> </a:t>
            </a:r>
            <a:r>
              <a:rPr lang="en-GB" sz="1800" i="1" dirty="0" err="1"/>
              <a:t>naam</a:t>
            </a:r>
            <a:r>
              <a:rPr lang="en-GB" sz="1800" i="1" dirty="0"/>
              <a:t>, wat past </a:t>
            </a:r>
            <a:r>
              <a:rPr lang="en-GB" sz="1800" i="1" dirty="0" err="1"/>
              <a:t>bij</a:t>
            </a:r>
            <a:r>
              <a:rPr lang="en-GB" sz="1800" i="1" dirty="0"/>
              <a:t> </a:t>
            </a:r>
            <a:r>
              <a:rPr lang="en-GB" sz="1800" i="1" dirty="0" err="1"/>
              <a:t>jouw</a:t>
            </a:r>
            <a:r>
              <a:rPr lang="en-GB" sz="1800" i="1" dirty="0"/>
              <a:t> </a:t>
            </a:r>
            <a:r>
              <a:rPr lang="en-GB" sz="1800" i="1" dirty="0" err="1"/>
              <a:t>persoonlijkheid</a:t>
            </a:r>
            <a:r>
              <a:rPr lang="en-GB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13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0468"/>
            <a:ext cx="9144000" cy="1037064"/>
          </a:xfrm>
        </p:spPr>
        <p:txBody>
          <a:bodyPr anchor="ctr"/>
          <a:lstStyle/>
          <a:p>
            <a:r>
              <a:rPr lang="en-GB" dirty="0" err="1"/>
              <a:t>typografie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4974"/>
            <a:ext cx="9144000" cy="1037064"/>
          </a:xfrm>
        </p:spPr>
        <p:txBody>
          <a:bodyPr anchor="ctr"/>
          <a:lstStyle/>
          <a:p>
            <a:r>
              <a:rPr lang="en-GB" dirty="0" err="1"/>
              <a:t>typografie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i="1" dirty="0"/>
              <a:t>de </a:t>
            </a:r>
            <a:r>
              <a:rPr lang="en-GB" i="1" dirty="0" err="1"/>
              <a:t>vormgeving</a:t>
            </a:r>
            <a:r>
              <a:rPr lang="en-GB" i="1" dirty="0"/>
              <a:t> van </a:t>
            </a:r>
            <a:r>
              <a:rPr lang="en-GB" i="1" dirty="0" err="1"/>
              <a:t>tekst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162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4974"/>
            <a:ext cx="9144000" cy="1037064"/>
          </a:xfrm>
        </p:spPr>
        <p:txBody>
          <a:bodyPr anchor="ctr"/>
          <a:lstStyle/>
          <a:p>
            <a:r>
              <a:rPr lang="en-GB" spc="1000" dirty="0" err="1"/>
              <a:t>typografie</a:t>
            </a:r>
            <a:endParaRPr lang="en-GB" spc="1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i="1" dirty="0"/>
              <a:t>de </a:t>
            </a:r>
            <a:r>
              <a:rPr lang="en-GB" i="1" dirty="0" err="1"/>
              <a:t>witruimte</a:t>
            </a:r>
            <a:r>
              <a:rPr lang="en-GB" i="1" dirty="0"/>
              <a:t> </a:t>
            </a:r>
            <a:r>
              <a:rPr lang="en-GB" i="1" dirty="0" err="1"/>
              <a:t>tussen</a:t>
            </a:r>
            <a:r>
              <a:rPr lang="en-GB" i="1" dirty="0"/>
              <a:t> letters </a:t>
            </a:r>
            <a:r>
              <a:rPr lang="en-GB" i="1" dirty="0" err="1"/>
              <a:t>en</a:t>
            </a:r>
            <a:r>
              <a:rPr lang="en-GB" i="1" dirty="0"/>
              <a:t> </a:t>
            </a:r>
            <a:r>
              <a:rPr lang="en-GB" i="1" dirty="0" err="1"/>
              <a:t>woorden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2492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1936"/>
            <a:ext cx="9144000" cy="1037064"/>
          </a:xfrm>
        </p:spPr>
        <p:txBody>
          <a:bodyPr anchor="ctr">
            <a:noAutofit/>
          </a:bodyPr>
          <a:lstStyle/>
          <a:p>
            <a:r>
              <a:rPr lang="en-GB" sz="9600" spc="1000" dirty="0" err="1"/>
              <a:t>typografie</a:t>
            </a:r>
            <a:endParaRPr lang="en-GB" sz="9600" spc="1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i="1" dirty="0"/>
              <a:t>de </a:t>
            </a:r>
            <a:r>
              <a:rPr lang="en-GB" i="1" dirty="0" err="1"/>
              <a:t>grootte</a:t>
            </a:r>
            <a:r>
              <a:rPr lang="en-GB" i="1" dirty="0"/>
              <a:t> van letters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0914" y="2391936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4548" y="2391936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/>
              <a:t>y</a:t>
            </a:r>
            <a:endParaRPr lang="en-GB" sz="9600" spc="1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199" y="2391371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198" y="2391371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52738" y="2391371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/>
              <a:t>g</a:t>
            </a:r>
            <a:endParaRPr lang="en-GB" sz="9600" spc="1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79553" y="2391936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flipH="1">
            <a:off x="6482079" y="2391936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flipH="1">
            <a:off x="7682596" y="2391936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f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flipH="1">
            <a:off x="8121649" y="2391371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 err="1"/>
              <a:t>i</a:t>
            </a:r>
            <a:endParaRPr lang="en-GB" sz="9600" spc="1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flipH="1">
            <a:off x="8675455" y="2391371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7398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7158" y="231293"/>
            <a:ext cx="11557686" cy="6395414"/>
          </a:xfrm>
          <a:prstGeom prst="rect">
            <a:avLst/>
          </a:prstGeom>
          <a:solidFill>
            <a:srgbClr val="78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i="1" dirty="0"/>
              <a:t>de </a:t>
            </a:r>
            <a:r>
              <a:rPr lang="en-GB" i="1" dirty="0" err="1"/>
              <a:t>plaatsing</a:t>
            </a:r>
            <a:r>
              <a:rPr lang="en-GB" i="1" dirty="0"/>
              <a:t> van letters </a:t>
            </a:r>
            <a:r>
              <a:rPr lang="en-GB" i="1" dirty="0" err="1"/>
              <a:t>en</a:t>
            </a:r>
            <a:r>
              <a:rPr lang="en-GB" i="1" dirty="0"/>
              <a:t> </a:t>
            </a:r>
            <a:r>
              <a:rPr lang="en-GB" i="1" dirty="0" err="1"/>
              <a:t>woorden</a:t>
            </a:r>
            <a:endParaRPr lang="en-GB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0914" y="1597996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4548" y="1271860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199" y="1441391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198" y="1743917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52738" y="2023547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/>
              <a:t>g</a:t>
            </a:r>
            <a:endParaRPr lang="en-GB" sz="9600" spc="1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08220" y="1657398"/>
            <a:ext cx="5515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flipH="1">
            <a:off x="6482079" y="1851920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flipH="1">
            <a:off x="7682596" y="2122603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f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flipH="1">
            <a:off x="8121649" y="2436949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 err="1"/>
              <a:t>i</a:t>
            </a:r>
            <a:endParaRPr lang="en-GB" sz="9600" spc="1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flipH="1">
            <a:off x="8675455" y="2111186"/>
            <a:ext cx="348343" cy="103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1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5785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837</Words>
  <Application>Microsoft Macintosh PowerPoint</Application>
  <PresentationFormat>Widescreen</PresentationFormat>
  <Paragraphs>299</Paragraphs>
  <Slides>43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8" baseType="lpstr">
      <vt:lpstr>Brush Script MT</vt:lpstr>
      <vt:lpstr>Adobe Caslon Pro</vt:lpstr>
      <vt:lpstr>Arial</vt:lpstr>
      <vt:lpstr>Baskerville Old Face</vt:lpstr>
      <vt:lpstr>Big Caslon Medium</vt:lpstr>
      <vt:lpstr>Bodoni 72 Oldstyle Book</vt:lpstr>
      <vt:lpstr>Calibri</vt:lpstr>
      <vt:lpstr>Calibri Light</vt:lpstr>
      <vt:lpstr>Cambria</vt:lpstr>
      <vt:lpstr>Cloister Black Light</vt:lpstr>
      <vt:lpstr>Comic Sans MS</vt:lpstr>
      <vt:lpstr>Curlz MT</vt:lpstr>
      <vt:lpstr>Didot</vt:lpstr>
      <vt:lpstr>Edwardian Script ITC</vt:lpstr>
      <vt:lpstr>Futura Medium</vt:lpstr>
      <vt:lpstr>Gill Sans</vt:lpstr>
      <vt:lpstr>Helvetica</vt:lpstr>
      <vt:lpstr>MatrixBold Medium</vt:lpstr>
      <vt:lpstr>MatrixBook Medium</vt:lpstr>
      <vt:lpstr>Pacifico</vt:lpstr>
      <vt:lpstr>Pixeltype</vt:lpstr>
      <vt:lpstr>Rockwell</vt:lpstr>
      <vt:lpstr>SignPainter HouseScript</vt:lpstr>
      <vt:lpstr>Times New Roman</vt:lpstr>
      <vt:lpstr>Office Theme</vt:lpstr>
      <vt:lpstr>typografie</vt:lpstr>
      <vt:lpstr>typografie</vt:lpstr>
      <vt:lpstr>typografie</vt:lpstr>
      <vt:lpstr>typografie</vt:lpstr>
      <vt:lpstr>typografie</vt:lpstr>
      <vt:lpstr>typografie</vt:lpstr>
      <vt:lpstr>typografie</vt:lpstr>
      <vt:lpstr>typografie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typografie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opdracht</vt:lpstr>
      <vt:lpstr>opdracht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typografie</dc:title>
  <dc:creator>Microsoft Office User</dc:creator>
  <cp:lastModifiedBy>Jeanne Frints</cp:lastModifiedBy>
  <cp:revision>66</cp:revision>
  <dcterms:created xsi:type="dcterms:W3CDTF">2018-05-10T12:13:11Z</dcterms:created>
  <dcterms:modified xsi:type="dcterms:W3CDTF">2019-12-02T19:15:18Z</dcterms:modified>
</cp:coreProperties>
</file>